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84" r:id="rId21"/>
    <p:sldId id="285" r:id="rId22"/>
    <p:sldId id="286" r:id="rId23"/>
    <p:sldId id="287" r:id="rId24"/>
    <p:sldId id="288" r:id="rId25"/>
    <p:sldId id="289" r:id="rId26"/>
    <p:sldId id="299" r:id="rId27"/>
    <p:sldId id="290" r:id="rId28"/>
    <p:sldId id="291" r:id="rId29"/>
    <p:sldId id="292" r:id="rId30"/>
    <p:sldId id="293" r:id="rId31"/>
    <p:sldId id="294" r:id="rId32"/>
    <p:sldId id="295" r:id="rId33"/>
    <p:sldId id="296" r:id="rId34"/>
    <p:sldId id="298" r:id="rId35"/>
    <p:sldId id="297" r:id="rId36"/>
    <p:sldId id="300" r:id="rId37"/>
    <p:sldId id="277" r:id="rId38"/>
    <p:sldId id="278" r:id="rId39"/>
    <p:sldId id="279" r:id="rId40"/>
    <p:sldId id="280" r:id="rId41"/>
    <p:sldId id="281" r:id="rId42"/>
    <p:sldId id="282" r:id="rId43"/>
    <p:sldId id="28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62" autoAdjust="0"/>
    <p:restoredTop sz="46744" autoAdjust="0"/>
  </p:normalViewPr>
  <p:slideViewPr>
    <p:cSldViewPr snapToGrid="0">
      <p:cViewPr varScale="1">
        <p:scale>
          <a:sx n="33" d="100"/>
          <a:sy n="33" d="100"/>
        </p:scale>
        <p:origin x="213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10B991-B20F-47C4-8247-05C5AB8210DA}" type="datetimeFigureOut">
              <a:rPr lang="en-GB" smtClean="0"/>
              <a:t>12/11/2017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57151F-0C7C-4BFD-8B70-BA6F72E56F86}" type="slidenum">
              <a:rPr lang="en-GB" smtClean="0"/>
              <a:t>‹#›</a:t>
            </a:fld>
            <a:endParaRPr lang="en-GB"/>
          </a:p>
        </p:txBody>
      </p:sp>
    </p:spTree>
    <p:extLst>
      <p:ext uri="{BB962C8B-B14F-4D97-AF65-F5344CB8AC3E}">
        <p14:creationId xmlns:p14="http://schemas.microsoft.com/office/powerpoint/2010/main" val="303402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linkedin.com/pulse/heres-why-general-motors-build-test-autonomous-vehicles-mary-barra"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Googles self driving car prototype </a:t>
            </a:r>
          </a:p>
          <a:p>
            <a:endParaRPr lang="en-GB" dirty="0"/>
          </a:p>
          <a:p>
            <a:r>
              <a:rPr lang="en-GB" sz="1200" b="0" i="0" kern="1200" dirty="0">
                <a:solidFill>
                  <a:schemeClr val="tx1"/>
                </a:solidFill>
                <a:effectLst/>
                <a:latin typeface="+mn-lt"/>
                <a:ea typeface="+mn-ea"/>
                <a:cs typeface="+mn-cs"/>
              </a:rPr>
              <a:t>'Self-driving technology might replace millions of driving jobs over the coming decade. In addition to possible</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unemployment, the transition will bring new challenges, such as rebuilding infrastructure, protecting</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vehicle cyber-security, and the adaptation of laws and regulations’ oxford and Yale paper</a:t>
            </a:r>
          </a:p>
          <a:p>
            <a:br>
              <a:rPr lang="en-GB" dirty="0"/>
            </a:br>
            <a:endParaRPr lang="en-GB" dirty="0"/>
          </a:p>
        </p:txBody>
      </p:sp>
      <p:sp>
        <p:nvSpPr>
          <p:cNvPr id="4" name="Slide Number Placeholder 3"/>
          <p:cNvSpPr>
            <a:spLocks noGrp="1"/>
          </p:cNvSpPr>
          <p:nvPr>
            <p:ph type="sldNum" sz="quarter" idx="10"/>
          </p:nvPr>
        </p:nvSpPr>
        <p:spPr/>
        <p:txBody>
          <a:bodyPr/>
          <a:lstStyle/>
          <a:p>
            <a:fld id="{B7B4D50D-A9AC-45C1-AAA4-E3874647DCC2}" type="slidenum">
              <a:rPr lang="en-GB" smtClean="0"/>
              <a:t>20</a:t>
            </a:fld>
            <a:endParaRPr lang="en-GB"/>
          </a:p>
        </p:txBody>
      </p:sp>
    </p:spTree>
    <p:extLst>
      <p:ext uri="{BB962C8B-B14F-4D97-AF65-F5344CB8AC3E}">
        <p14:creationId xmlns:p14="http://schemas.microsoft.com/office/powerpoint/2010/main" val="3409704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GM - </a:t>
            </a:r>
            <a:r>
              <a:rPr lang="en-GB" sz="1200" b="0" i="0" kern="1200" dirty="0">
                <a:solidFill>
                  <a:schemeClr val="tx1"/>
                </a:solidFill>
                <a:effectLst/>
                <a:latin typeface="+mn-lt"/>
                <a:ea typeface="+mn-ea"/>
                <a:cs typeface="+mn-cs"/>
              </a:rPr>
              <a:t> In December, </a:t>
            </a:r>
            <a:r>
              <a:rPr lang="en-GB" sz="1200" b="0" i="0" u="none" strike="noStrike" kern="1200" dirty="0">
                <a:solidFill>
                  <a:schemeClr val="tx1"/>
                </a:solidFill>
                <a:effectLst/>
                <a:latin typeface="+mn-lt"/>
                <a:ea typeface="+mn-ea"/>
                <a:cs typeface="+mn-cs"/>
                <a:hlinkClick r:id="rId3"/>
              </a:rPr>
              <a:t>GM CEO Marry Barra wrote</a:t>
            </a:r>
            <a:r>
              <a:rPr lang="en-GB" sz="1200" b="0" i="0" kern="1200" dirty="0">
                <a:solidFill>
                  <a:schemeClr val="tx1"/>
                </a:solidFill>
                <a:effectLst/>
                <a:latin typeface="+mn-lt"/>
                <a:ea typeface="+mn-ea"/>
                <a:cs typeface="+mn-cs"/>
              </a:rPr>
              <a:t>, “We expect to be the first high-volume auto manufacturer to build fully autonomous vehicles in a mass-production assembly plant.”</a:t>
            </a:r>
          </a:p>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B7B4D50D-A9AC-45C1-AAA4-E3874647DCC2}" type="slidenum">
              <a:rPr lang="en-GB" smtClean="0"/>
              <a:t>29</a:t>
            </a:fld>
            <a:endParaRPr lang="en-GB"/>
          </a:p>
        </p:txBody>
      </p:sp>
    </p:spTree>
    <p:extLst>
      <p:ext uri="{BB962C8B-B14F-4D97-AF65-F5344CB8AC3E}">
        <p14:creationId xmlns:p14="http://schemas.microsoft.com/office/powerpoint/2010/main" val="1096933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https://venturebeat.com/2017/06/04/self-driving-car-timeline-for-11-top-automakers/</a:t>
            </a:r>
          </a:p>
          <a:p>
            <a:endParaRPr lang="en-GB" dirty="0"/>
          </a:p>
          <a:p>
            <a:r>
              <a:rPr lang="en-GB" dirty="0"/>
              <a:t>Morgan Stanley released a report in 2013 estimating conservative annual savings of $168 billion annually</a:t>
            </a:r>
          </a:p>
          <a:p>
            <a:endParaRPr lang="en-GB" dirty="0"/>
          </a:p>
        </p:txBody>
      </p:sp>
      <p:sp>
        <p:nvSpPr>
          <p:cNvPr id="4" name="Slide Number Placeholder 3"/>
          <p:cNvSpPr>
            <a:spLocks noGrp="1"/>
          </p:cNvSpPr>
          <p:nvPr>
            <p:ph type="sldNum" sz="quarter" idx="10"/>
          </p:nvPr>
        </p:nvSpPr>
        <p:spPr/>
        <p:txBody>
          <a:bodyPr/>
          <a:lstStyle/>
          <a:p>
            <a:fld id="{B7B4D50D-A9AC-45C1-AAA4-E3874647DCC2}" type="slidenum">
              <a:rPr lang="en-GB" smtClean="0"/>
              <a:t>30</a:t>
            </a:fld>
            <a:endParaRPr lang="en-GB"/>
          </a:p>
        </p:txBody>
      </p:sp>
    </p:spTree>
    <p:extLst>
      <p:ext uri="{BB962C8B-B14F-4D97-AF65-F5344CB8AC3E}">
        <p14:creationId xmlns:p14="http://schemas.microsoft.com/office/powerpoint/2010/main" val="2628052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https://www.youtube.com/watch?v=X3fF6m4ks1g – platooning video from </a:t>
            </a:r>
            <a:r>
              <a:rPr lang="en-GB" dirty="0" err="1"/>
              <a:t>scania</a:t>
            </a:r>
            <a:endParaRPr lang="en-GB" dirty="0"/>
          </a:p>
        </p:txBody>
      </p:sp>
      <p:sp>
        <p:nvSpPr>
          <p:cNvPr id="4" name="Slide Number Placeholder 3"/>
          <p:cNvSpPr>
            <a:spLocks noGrp="1"/>
          </p:cNvSpPr>
          <p:nvPr>
            <p:ph type="sldNum" sz="quarter" idx="10"/>
          </p:nvPr>
        </p:nvSpPr>
        <p:spPr/>
        <p:txBody>
          <a:bodyPr/>
          <a:lstStyle/>
          <a:p>
            <a:fld id="{B7B4D50D-A9AC-45C1-AAA4-E3874647DCC2}" type="slidenum">
              <a:rPr lang="en-GB" smtClean="0"/>
              <a:t>31</a:t>
            </a:fld>
            <a:endParaRPr lang="en-GB"/>
          </a:p>
        </p:txBody>
      </p:sp>
    </p:spTree>
    <p:extLst>
      <p:ext uri="{BB962C8B-B14F-4D97-AF65-F5344CB8AC3E}">
        <p14:creationId xmlns:p14="http://schemas.microsoft.com/office/powerpoint/2010/main" val="1618123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The Government has committed £8.1m to finance trials of semi-autonomous "platooning" lorries.</a:t>
            </a:r>
          </a:p>
          <a:p>
            <a:endParaRPr lang="en-GB" dirty="0"/>
          </a:p>
        </p:txBody>
      </p:sp>
      <p:sp>
        <p:nvSpPr>
          <p:cNvPr id="4" name="Slide Number Placeholder 3"/>
          <p:cNvSpPr>
            <a:spLocks noGrp="1"/>
          </p:cNvSpPr>
          <p:nvPr>
            <p:ph type="sldNum" sz="quarter" idx="10"/>
          </p:nvPr>
        </p:nvSpPr>
        <p:spPr/>
        <p:txBody>
          <a:bodyPr/>
          <a:lstStyle/>
          <a:p>
            <a:fld id="{B7B4D50D-A9AC-45C1-AAA4-E3874647DCC2}" type="slidenum">
              <a:rPr lang="en-GB" smtClean="0"/>
              <a:t>33</a:t>
            </a:fld>
            <a:endParaRPr lang="en-GB"/>
          </a:p>
        </p:txBody>
      </p:sp>
    </p:spTree>
    <p:extLst>
      <p:ext uri="{BB962C8B-B14F-4D97-AF65-F5344CB8AC3E}">
        <p14:creationId xmlns:p14="http://schemas.microsoft.com/office/powerpoint/2010/main" val="131470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B4D50D-A9AC-45C1-AAA4-E3874647DCC2}" type="slidenum">
              <a:rPr lang="en-GB" smtClean="0"/>
              <a:t>34</a:t>
            </a:fld>
            <a:endParaRPr lang="en-GB"/>
          </a:p>
        </p:txBody>
      </p:sp>
    </p:spTree>
    <p:extLst>
      <p:ext uri="{BB962C8B-B14F-4D97-AF65-F5344CB8AC3E}">
        <p14:creationId xmlns:p14="http://schemas.microsoft.com/office/powerpoint/2010/main" val="1852692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Essays in Persuasion (John Maynard Keynes) – a book that in his own words was “the </a:t>
            </a:r>
            <a:r>
              <a:rPr lang="en-GB" sz="1200" b="0" i="0" kern="1200" dirty="0">
                <a:solidFill>
                  <a:schemeClr val="tx1"/>
                </a:solidFill>
                <a:effectLst/>
                <a:latin typeface="+mn-lt"/>
                <a:ea typeface="+mn-ea"/>
                <a:cs typeface="+mn-cs"/>
              </a:rPr>
              <a:t>collected croaking's of a Cassandra who could never influence the course of events in time.”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Hundreds of thousands of jobs in haulage / Private hire sector vehicles could be affected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What should we be doing to support the redundant workers left over through innovation and change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 That can leave consumers with more surplus income to spend for other goods and services. Where might that income go, and what jobs might accompany it?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 </a:t>
            </a:r>
          </a:p>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B7B4D50D-A9AC-45C1-AAA4-E3874647DCC2}" type="slidenum">
              <a:rPr lang="en-GB" smtClean="0"/>
              <a:t>35</a:t>
            </a:fld>
            <a:endParaRPr lang="en-GB"/>
          </a:p>
        </p:txBody>
      </p:sp>
    </p:spTree>
    <p:extLst>
      <p:ext uri="{BB962C8B-B14F-4D97-AF65-F5344CB8AC3E}">
        <p14:creationId xmlns:p14="http://schemas.microsoft.com/office/powerpoint/2010/main" val="839940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B4D50D-A9AC-45C1-AAA4-E3874647DCC2}" type="slidenum">
              <a:rPr lang="en-GB" smtClean="0"/>
              <a:t>36</a:t>
            </a:fld>
            <a:endParaRPr lang="en-GB"/>
          </a:p>
        </p:txBody>
      </p:sp>
    </p:spTree>
    <p:extLst>
      <p:ext uri="{BB962C8B-B14F-4D97-AF65-F5344CB8AC3E}">
        <p14:creationId xmlns:p14="http://schemas.microsoft.com/office/powerpoint/2010/main" val="1304611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2227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Computer vision is an area in AI. Humans use their eyes to see and their brain to interpret the signals received from the eyes to convert into vision. Whilst computers don’t have these biological systems, artificial vision replicates this function by giving a computer the ability to understand the world around it through image based input which is then processed </a:t>
            </a:r>
            <a:r>
              <a:rPr lang="en" sz="1000"/>
              <a:t>(Bmva n.d)</a:t>
            </a:r>
            <a:r>
              <a:rPr lang="en"/>
              <a:t>  </a:t>
            </a:r>
          </a:p>
          <a:p>
            <a:pPr lvl="0">
              <a:spcBef>
                <a:spcPts val="0"/>
              </a:spcBef>
              <a:buNone/>
            </a:pPr>
            <a:r>
              <a:rPr lang="en"/>
              <a:t>These image inputs can come from many types of device: such as Cameras, FLIR imagery , 3D scanners.</a:t>
            </a:r>
          </a:p>
          <a:p>
            <a:pPr lvl="0">
              <a:spcBef>
                <a:spcPts val="0"/>
              </a:spcBef>
              <a:buNone/>
            </a:pPr>
            <a:r>
              <a:rPr lang="en"/>
              <a:t>The goal of Artificial vision is for the computer to understand the world using visual signals, and make decisions on the output; just like humans do (Kaiser 2017) </a:t>
            </a:r>
          </a:p>
        </p:txBody>
      </p:sp>
    </p:spTree>
    <p:extLst>
      <p:ext uri="{BB962C8B-B14F-4D97-AF65-F5344CB8AC3E}">
        <p14:creationId xmlns:p14="http://schemas.microsoft.com/office/powerpoint/2010/main" val="1552008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There are many applications that use Artificial vision as a data input. From ANPR cameras that scan number plates of cars to driving assistance that tack the movement of cars around us (ventureradar 2017)</a:t>
            </a:r>
          </a:p>
          <a:p>
            <a:pPr lvl="0">
              <a:spcBef>
                <a:spcPts val="0"/>
              </a:spcBef>
              <a:buNone/>
            </a:pPr>
            <a:r>
              <a:rPr lang="en"/>
              <a:t>Facial recognition is increasingly being used in biometric passports which were introduced in 2010  </a:t>
            </a:r>
            <a:r>
              <a:rPr lang="en" sz="1000"/>
              <a:t>(gov uk 2017)</a:t>
            </a:r>
          </a:p>
          <a:p>
            <a:pPr lvl="0">
              <a:spcBef>
                <a:spcPts val="0"/>
              </a:spcBef>
              <a:buNone/>
            </a:pPr>
            <a:r>
              <a:rPr lang="en" sz="1000"/>
              <a:t>Landmark, object recognition is currently being used to index photos so that they are searchable with keywords associated with objects or places that might be present in the photos. (Google Dev n.d)   </a:t>
            </a:r>
          </a:p>
        </p:txBody>
      </p:sp>
    </p:spTree>
    <p:extLst>
      <p:ext uri="{BB962C8B-B14F-4D97-AF65-F5344CB8AC3E}">
        <p14:creationId xmlns:p14="http://schemas.microsoft.com/office/powerpoint/2010/main" val="2559436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 survey of </a:t>
            </a:r>
            <a:r>
              <a:rPr lang="en-GB" i="1" dirty="0"/>
              <a:t>352 of 1634 contacted</a:t>
            </a:r>
            <a:r>
              <a:rPr lang="en-GB" dirty="0"/>
              <a:t> machine learning researchers on their beliefs about progress in AI. 30/05/2017. Nothing but opinions from academics/professionals in their field.</a:t>
            </a:r>
          </a:p>
        </p:txBody>
      </p:sp>
      <p:sp>
        <p:nvSpPr>
          <p:cNvPr id="4" name="Slide Number Placeholder 3"/>
          <p:cNvSpPr>
            <a:spLocks noGrp="1"/>
          </p:cNvSpPr>
          <p:nvPr>
            <p:ph type="sldNum" sz="quarter" idx="10"/>
          </p:nvPr>
        </p:nvSpPr>
        <p:spPr/>
        <p:txBody>
          <a:bodyPr/>
          <a:lstStyle/>
          <a:p>
            <a:fld id="{B7B4D50D-A9AC-45C1-AAA4-E3874647DCC2}" type="slidenum">
              <a:rPr lang="en-GB" smtClean="0"/>
              <a:t>21</a:t>
            </a:fld>
            <a:endParaRPr lang="en-GB"/>
          </a:p>
        </p:txBody>
      </p:sp>
    </p:spTree>
    <p:extLst>
      <p:ext uri="{BB962C8B-B14F-4D97-AF65-F5344CB8AC3E}">
        <p14:creationId xmlns:p14="http://schemas.microsoft.com/office/powerpoint/2010/main" val="3859291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We can see Computer vision in action. I took this photo using my digital camera, removed all associated metadata and then uploaded it to Google Cloud platform Vision API. A few seconds later the Google Cloud has analysed the photo, given the approximate location (which is almost right) and some further information about what else is in the photo.   </a:t>
            </a:r>
          </a:p>
        </p:txBody>
      </p:sp>
    </p:spTree>
    <p:extLst>
      <p:ext uri="{BB962C8B-B14F-4D97-AF65-F5344CB8AC3E}">
        <p14:creationId xmlns:p14="http://schemas.microsoft.com/office/powerpoint/2010/main" val="4061528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We can also use the same API to read text in images. The Computer vision did a very good job at reading the text on the sign in both English and French.</a:t>
            </a:r>
          </a:p>
          <a:p>
            <a:pPr lvl="0">
              <a:spcBef>
                <a:spcPts val="0"/>
              </a:spcBef>
              <a:buNone/>
            </a:pPr>
            <a:r>
              <a:rPr lang="en"/>
              <a:t>With ORC we can also solve those annoying Captcha on web forms which are sometimes impossible to read.   </a:t>
            </a:r>
          </a:p>
        </p:txBody>
      </p:sp>
    </p:spTree>
    <p:extLst>
      <p:ext uri="{BB962C8B-B14F-4D97-AF65-F5344CB8AC3E}">
        <p14:creationId xmlns:p14="http://schemas.microsoft.com/office/powerpoint/2010/main" val="3739429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687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Researchers predict AI will outperform humans in many activities in the next ten years, such as translating languages (by 2024), writing essays/reports (by 2026), driving a truck (by 2027), working in retail (by 2031), writing a bestselling book (by 2049), even working as a surgeon (by 2053). Researchers believe there is a 50% chance of AI outperforming humans in all tasks in 45 years and of automating all human jobs in 120 years</a:t>
            </a:r>
          </a:p>
        </p:txBody>
      </p:sp>
      <p:sp>
        <p:nvSpPr>
          <p:cNvPr id="4" name="Slide Number Placeholder 3"/>
          <p:cNvSpPr>
            <a:spLocks noGrp="1"/>
          </p:cNvSpPr>
          <p:nvPr>
            <p:ph type="sldNum" sz="quarter" idx="10"/>
          </p:nvPr>
        </p:nvSpPr>
        <p:spPr/>
        <p:txBody>
          <a:bodyPr/>
          <a:lstStyle/>
          <a:p>
            <a:fld id="{B7B4D50D-A9AC-45C1-AAA4-E3874647DCC2}" type="slidenum">
              <a:rPr lang="en-GB" smtClean="0"/>
              <a:t>22</a:t>
            </a:fld>
            <a:endParaRPr lang="en-GB"/>
          </a:p>
        </p:txBody>
      </p:sp>
    </p:spTree>
    <p:extLst>
      <p:ext uri="{BB962C8B-B14F-4D97-AF65-F5344CB8AC3E}">
        <p14:creationId xmlns:p14="http://schemas.microsoft.com/office/powerpoint/2010/main" val="1560192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this a fad? Could driverless cars be receiving the same kind of publicity that the Segway saw… which is easily the most memorable failure to revolutionise personal transport in recent history</a:t>
            </a:r>
          </a:p>
          <a:p>
            <a:endParaRPr lang="en-GB" dirty="0"/>
          </a:p>
          <a:p>
            <a:r>
              <a:rPr lang="en-GB" dirty="0"/>
              <a:t>Ask audience </a:t>
            </a:r>
          </a:p>
        </p:txBody>
      </p:sp>
      <p:sp>
        <p:nvSpPr>
          <p:cNvPr id="4" name="Slide Number Placeholder 3"/>
          <p:cNvSpPr>
            <a:spLocks noGrp="1"/>
          </p:cNvSpPr>
          <p:nvPr>
            <p:ph type="sldNum" sz="quarter" idx="10"/>
          </p:nvPr>
        </p:nvSpPr>
        <p:spPr/>
        <p:txBody>
          <a:bodyPr/>
          <a:lstStyle/>
          <a:p>
            <a:fld id="{B7B4D50D-A9AC-45C1-AAA4-E3874647DCC2}" type="slidenum">
              <a:rPr lang="en-GB" smtClean="0"/>
              <a:t>23</a:t>
            </a:fld>
            <a:endParaRPr lang="en-GB"/>
          </a:p>
        </p:txBody>
      </p:sp>
    </p:spTree>
    <p:extLst>
      <p:ext uri="{BB962C8B-B14F-4D97-AF65-F5344CB8AC3E}">
        <p14:creationId xmlns:p14="http://schemas.microsoft.com/office/powerpoint/2010/main" val="246268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rPr>
              <a:t>Different cars are capable of different levels of self-driving, and are often described by researchers on a scale of 0-5.</a:t>
            </a:r>
          </a:p>
          <a:p>
            <a:r>
              <a:rPr lang="en-GB" sz="1200" b="1" dirty="0">
                <a:solidFill>
                  <a:schemeClr val="bg1"/>
                </a:solidFill>
              </a:rPr>
              <a:t>Level 0</a:t>
            </a:r>
            <a:r>
              <a:rPr lang="en-GB" sz="1200" dirty="0">
                <a:solidFill>
                  <a:schemeClr val="bg1"/>
                </a:solidFill>
              </a:rPr>
              <a:t>: All major systems are controlled by humans</a:t>
            </a:r>
          </a:p>
          <a:p>
            <a:r>
              <a:rPr lang="en-GB" sz="1200" b="1" dirty="0">
                <a:solidFill>
                  <a:schemeClr val="bg1"/>
                </a:solidFill>
              </a:rPr>
              <a:t>Level 1:</a:t>
            </a:r>
            <a:r>
              <a:rPr lang="en-GB" sz="1200" dirty="0">
                <a:solidFill>
                  <a:schemeClr val="bg1"/>
                </a:solidFill>
              </a:rPr>
              <a:t> Cruise control or automatic braking may be controlled by the car.</a:t>
            </a:r>
          </a:p>
          <a:p>
            <a:r>
              <a:rPr lang="en-GB" sz="1200" b="1" dirty="0">
                <a:solidFill>
                  <a:schemeClr val="bg1"/>
                </a:solidFill>
              </a:rPr>
              <a:t>Level 2</a:t>
            </a:r>
            <a:r>
              <a:rPr lang="en-GB" sz="1200" dirty="0">
                <a:solidFill>
                  <a:schemeClr val="bg1"/>
                </a:solidFill>
              </a:rPr>
              <a:t>: The car offers at least two simultaneous automated functions, like acceleration and steering, human required. </a:t>
            </a:r>
          </a:p>
          <a:p>
            <a:r>
              <a:rPr lang="en-GB" sz="1200" b="1" dirty="0">
                <a:solidFill>
                  <a:schemeClr val="bg1"/>
                </a:solidFill>
              </a:rPr>
              <a:t>Level 3</a:t>
            </a:r>
            <a:r>
              <a:rPr lang="en-GB" sz="1200" dirty="0">
                <a:solidFill>
                  <a:schemeClr val="bg1"/>
                </a:solidFill>
              </a:rPr>
              <a:t>: The car can manage all safety-critical functions under certain conditions, but the driver is expected to take over when alerted</a:t>
            </a:r>
          </a:p>
          <a:p>
            <a:r>
              <a:rPr lang="en-GB" sz="1200" b="1" dirty="0">
                <a:solidFill>
                  <a:schemeClr val="bg1"/>
                </a:solidFill>
              </a:rPr>
              <a:t>Level 4</a:t>
            </a:r>
            <a:r>
              <a:rPr lang="en-GB" sz="1200" dirty="0">
                <a:solidFill>
                  <a:schemeClr val="bg1"/>
                </a:solidFill>
              </a:rPr>
              <a:t>: The car is fully-autonomous in some driving scenarios</a:t>
            </a:r>
          </a:p>
          <a:p>
            <a:r>
              <a:rPr lang="en-GB" sz="1200" b="1" dirty="0">
                <a:solidFill>
                  <a:schemeClr val="bg1"/>
                </a:solidFill>
              </a:rPr>
              <a:t>Level 5</a:t>
            </a:r>
            <a:r>
              <a:rPr lang="en-GB" sz="1200" dirty="0">
                <a:solidFill>
                  <a:schemeClr val="bg1"/>
                </a:solidFill>
              </a:rPr>
              <a:t>: The car is completely capable of self-driving in every situation</a:t>
            </a:r>
          </a:p>
          <a:p>
            <a:endParaRPr lang="en-GB" dirty="0"/>
          </a:p>
        </p:txBody>
      </p:sp>
      <p:sp>
        <p:nvSpPr>
          <p:cNvPr id="4" name="Slide Number Placeholder 3"/>
          <p:cNvSpPr>
            <a:spLocks noGrp="1"/>
          </p:cNvSpPr>
          <p:nvPr>
            <p:ph type="sldNum" sz="quarter" idx="10"/>
          </p:nvPr>
        </p:nvSpPr>
        <p:spPr/>
        <p:txBody>
          <a:bodyPr/>
          <a:lstStyle/>
          <a:p>
            <a:fld id="{B7B4D50D-A9AC-45C1-AAA4-E3874647DCC2}" type="slidenum">
              <a:rPr lang="en-GB" smtClean="0"/>
              <a:t>24</a:t>
            </a:fld>
            <a:endParaRPr lang="en-GB"/>
          </a:p>
        </p:txBody>
      </p:sp>
    </p:spTree>
    <p:extLst>
      <p:ext uri="{BB962C8B-B14F-4D97-AF65-F5344CB8AC3E}">
        <p14:creationId xmlns:p14="http://schemas.microsoft.com/office/powerpoint/2010/main" val="3911990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Combines map and sensor data to compile what it sees in real time, Lidar (Light detection and radar)</a:t>
            </a:r>
          </a:p>
        </p:txBody>
      </p:sp>
      <p:sp>
        <p:nvSpPr>
          <p:cNvPr id="4" name="Slide Number Placeholder 3"/>
          <p:cNvSpPr>
            <a:spLocks noGrp="1"/>
          </p:cNvSpPr>
          <p:nvPr>
            <p:ph type="sldNum" sz="quarter" idx="10"/>
          </p:nvPr>
        </p:nvSpPr>
        <p:spPr/>
        <p:txBody>
          <a:bodyPr/>
          <a:lstStyle/>
          <a:p>
            <a:fld id="{B7B4D50D-A9AC-45C1-AAA4-E3874647DCC2}" type="slidenum">
              <a:rPr lang="en-GB" smtClean="0"/>
              <a:t>25</a:t>
            </a:fld>
            <a:endParaRPr lang="en-GB"/>
          </a:p>
        </p:txBody>
      </p:sp>
    </p:spTree>
    <p:extLst>
      <p:ext uri="{BB962C8B-B14F-4D97-AF65-F5344CB8AC3E}">
        <p14:creationId xmlns:p14="http://schemas.microsoft.com/office/powerpoint/2010/main" val="108039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B4D50D-A9AC-45C1-AAA4-E3874647DCC2}" type="slidenum">
              <a:rPr lang="en-GB" smtClean="0"/>
              <a:t>26</a:t>
            </a:fld>
            <a:endParaRPr lang="en-GB"/>
          </a:p>
        </p:txBody>
      </p:sp>
    </p:spTree>
    <p:extLst>
      <p:ext uri="{BB962C8B-B14F-4D97-AF65-F5344CB8AC3E}">
        <p14:creationId xmlns:p14="http://schemas.microsoft.com/office/powerpoint/2010/main" val="261480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Google car software imaging ted talks</a:t>
            </a:r>
          </a:p>
        </p:txBody>
      </p:sp>
      <p:sp>
        <p:nvSpPr>
          <p:cNvPr id="4" name="Slide Number Placeholder 3"/>
          <p:cNvSpPr>
            <a:spLocks noGrp="1"/>
          </p:cNvSpPr>
          <p:nvPr>
            <p:ph type="sldNum" sz="quarter" idx="10"/>
          </p:nvPr>
        </p:nvSpPr>
        <p:spPr/>
        <p:txBody>
          <a:bodyPr/>
          <a:lstStyle/>
          <a:p>
            <a:fld id="{B7B4D50D-A9AC-45C1-AAA4-E3874647DCC2}" type="slidenum">
              <a:rPr lang="en-GB" smtClean="0"/>
              <a:t>27</a:t>
            </a:fld>
            <a:endParaRPr lang="en-GB"/>
          </a:p>
        </p:txBody>
      </p:sp>
    </p:spTree>
    <p:extLst>
      <p:ext uri="{BB962C8B-B14F-4D97-AF65-F5344CB8AC3E}">
        <p14:creationId xmlns:p14="http://schemas.microsoft.com/office/powerpoint/2010/main" val="322278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Millions of miles of simulation a day</a:t>
            </a:r>
          </a:p>
        </p:txBody>
      </p:sp>
      <p:sp>
        <p:nvSpPr>
          <p:cNvPr id="4" name="Slide Number Placeholder 3"/>
          <p:cNvSpPr>
            <a:spLocks noGrp="1"/>
          </p:cNvSpPr>
          <p:nvPr>
            <p:ph type="sldNum" sz="quarter" idx="10"/>
          </p:nvPr>
        </p:nvSpPr>
        <p:spPr/>
        <p:txBody>
          <a:bodyPr/>
          <a:lstStyle/>
          <a:p>
            <a:fld id="{B7B4D50D-A9AC-45C1-AAA4-E3874647DCC2}" type="slidenum">
              <a:rPr lang="en-GB" smtClean="0"/>
              <a:t>28</a:t>
            </a:fld>
            <a:endParaRPr lang="en-GB"/>
          </a:p>
        </p:txBody>
      </p:sp>
    </p:spTree>
    <p:extLst>
      <p:ext uri="{BB962C8B-B14F-4D97-AF65-F5344CB8AC3E}">
        <p14:creationId xmlns:p14="http://schemas.microsoft.com/office/powerpoint/2010/main" val="2023687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2248000"/>
            <a:ext cx="12192000" cy="4610000"/>
          </a:xfrm>
          <a:prstGeom prst="rect">
            <a:avLst/>
          </a:prstGeom>
          <a:solidFill>
            <a:schemeClr val="accent4"/>
          </a:solidFill>
          <a:ln>
            <a:noFill/>
          </a:ln>
        </p:spPr>
        <p:txBody>
          <a:bodyPr wrap="square" lIns="121900" tIns="121900" rIns="121900" bIns="121900" anchor="ctr" anchorCtr="0">
            <a:noAutofit/>
          </a:bodyPr>
          <a:lstStyle/>
          <a:p>
            <a:pPr lvl="0">
              <a:spcBef>
                <a:spcPts val="0"/>
              </a:spcBef>
              <a:buNone/>
            </a:pPr>
            <a:endParaRPr sz="2400"/>
          </a:p>
        </p:txBody>
      </p:sp>
      <p:sp>
        <p:nvSpPr>
          <p:cNvPr id="20" name="Shape 20"/>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121900" tIns="121900" rIns="121900" bIns="121900" anchor="ctr" anchorCtr="0">
            <a:noAutofit/>
          </a:bodyPr>
          <a:lstStyle/>
          <a:p>
            <a:pPr lvl="0">
              <a:spcBef>
                <a:spcPts val="0"/>
              </a:spcBef>
              <a:buNone/>
            </a:pPr>
            <a:endParaRPr sz="2400"/>
          </a:p>
        </p:txBody>
      </p:sp>
      <p:sp>
        <p:nvSpPr>
          <p:cNvPr id="21" name="Shape 21"/>
          <p:cNvSpPr txBox="1">
            <a:spLocks noGrp="1"/>
          </p:cNvSpPr>
          <p:nvPr>
            <p:ph type="title"/>
          </p:nvPr>
        </p:nvSpPr>
        <p:spPr>
          <a:xfrm>
            <a:off x="629200" y="984967"/>
            <a:ext cx="10962800" cy="10236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629200" y="2558767"/>
            <a:ext cx="10962800" cy="361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11364721" y="6260831"/>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1080441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14600" y="2753800"/>
            <a:ext cx="10962800" cy="1350400"/>
          </a:xfrm>
          <a:prstGeom prst="rect">
            <a:avLst/>
          </a:prstGeom>
        </p:spPr>
        <p:txBody>
          <a:bodyPr wrap="square" lIns="91425" tIns="91425" rIns="91425" bIns="91425" anchor="ctr" anchorCtr="0"/>
          <a:lstStyle>
            <a:lvl1pPr lvl="0">
              <a:spcBef>
                <a:spcPts val="0"/>
              </a:spcBef>
              <a:buSzPct val="100000"/>
              <a:defRPr sz="5600"/>
            </a:lvl1pPr>
            <a:lvl2pPr lvl="1">
              <a:spcBef>
                <a:spcPts val="0"/>
              </a:spcBef>
              <a:buSzPct val="100000"/>
              <a:defRPr sz="5600"/>
            </a:lvl2pPr>
            <a:lvl3pPr lvl="2">
              <a:spcBef>
                <a:spcPts val="0"/>
              </a:spcBef>
              <a:buSzPct val="100000"/>
              <a:defRPr sz="5600"/>
            </a:lvl3pPr>
            <a:lvl4pPr lvl="3">
              <a:spcBef>
                <a:spcPts val="0"/>
              </a:spcBef>
              <a:buSzPct val="100000"/>
              <a:defRPr sz="5600"/>
            </a:lvl4pPr>
            <a:lvl5pPr lvl="4">
              <a:spcBef>
                <a:spcPts val="0"/>
              </a:spcBef>
              <a:buSzPct val="100000"/>
              <a:defRPr sz="5600"/>
            </a:lvl5pPr>
            <a:lvl6pPr lvl="5">
              <a:spcBef>
                <a:spcPts val="0"/>
              </a:spcBef>
              <a:buSzPct val="100000"/>
              <a:defRPr sz="5600"/>
            </a:lvl6pPr>
            <a:lvl7pPr lvl="6">
              <a:spcBef>
                <a:spcPts val="0"/>
              </a:spcBef>
              <a:buSzPct val="100000"/>
              <a:defRPr sz="5600"/>
            </a:lvl7pPr>
            <a:lvl8pPr lvl="7">
              <a:spcBef>
                <a:spcPts val="0"/>
              </a:spcBef>
              <a:buSzPct val="100000"/>
              <a:defRPr sz="5600"/>
            </a:lvl8pPr>
            <a:lvl9pPr lvl="8">
              <a:spcBef>
                <a:spcPts val="0"/>
              </a:spcBef>
              <a:buSzPct val="100000"/>
              <a:defRPr sz="5600"/>
            </a:lvl9pPr>
          </a:lstStyle>
          <a:p>
            <a:endParaRPr/>
          </a:p>
        </p:txBody>
      </p:sp>
      <p:sp>
        <p:nvSpPr>
          <p:cNvPr id="17" name="Shape 17"/>
          <p:cNvSpPr txBox="1">
            <a:spLocks noGrp="1"/>
          </p:cNvSpPr>
          <p:nvPr>
            <p:ph type="sldNum" idx="12"/>
          </p:nvPr>
        </p:nvSpPr>
        <p:spPr>
          <a:xfrm>
            <a:off x="11364721" y="6260831"/>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chemeClr val="lt1"/>
                </a:solidFill>
              </a:rPr>
              <a:pPr/>
              <a:t>‹#›</a:t>
            </a:fld>
            <a:endParaRPr lang="en">
              <a:solidFill>
                <a:schemeClr val="lt1"/>
              </a:solidFill>
            </a:endParaRPr>
          </a:p>
        </p:txBody>
      </p:sp>
    </p:spTree>
    <p:extLst>
      <p:ext uri="{BB962C8B-B14F-4D97-AF65-F5344CB8AC3E}">
        <p14:creationId xmlns:p14="http://schemas.microsoft.com/office/powerpoint/2010/main" val="2431219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11/12/2017</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 id="2147483669" r:id="rId18"/>
    <p:sldLayoutId id="2147483670"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mckinsey.com/business-functions/strategy-and-corporate-finance/our-insights/the-four-global-forces-breaking-all-the-trend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basicbooks.com/full-details?isbn=9780465097531" TargetMode="External"/><Relationship Id="rId2" Type="http://schemas.openxmlformats.org/officeDocument/2006/relationships/hyperlink" Target="http://books.wwnorton.com/books/The-Second-Machine-Age/" TargetMode="External"/><Relationship Id="rId1" Type="http://schemas.openxmlformats.org/officeDocument/2006/relationships/slideLayout" Target="../slideLayouts/slideLayout2.xml"/><Relationship Id="rId4" Type="http://schemas.openxmlformats.org/officeDocument/2006/relationships/hyperlink" Target="http://www.oxfordmartin.ox.ac.uk/downloads/academic/The_Future_of_Employment.pdf"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www.mckinsey.com/business-functions/digital-mckinsey/our-insights/four-fundamentals-of-workplace-automat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basicbooks.com/full-details?isbn=9780465097531" TargetMode="External"/><Relationship Id="rId2" Type="http://schemas.openxmlformats.org/officeDocument/2006/relationships/hyperlink" Target="http://books.wwnorton.com/books/The-Second-Machine-Age/" TargetMode="External"/><Relationship Id="rId1" Type="http://schemas.openxmlformats.org/officeDocument/2006/relationships/slideLayout" Target="../slideLayouts/slideLayout2.xml"/><Relationship Id="rId4" Type="http://schemas.openxmlformats.org/officeDocument/2006/relationships/hyperlink" Target="http://www.oxfordmartin.ox.ac.uk/downloads/academic/The_Future_of_Employment.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lvl="0"/>
            <a:r>
              <a:rPr lang="en-GB" sz="4800" b="1" dirty="0"/>
              <a:t>Artificial intelligence and its impact on employment in the future</a:t>
            </a:r>
            <a:br>
              <a:rPr lang="en-GB" dirty="0"/>
            </a:br>
            <a:endParaRPr lang="en-US" dirty="0"/>
          </a:p>
        </p:txBody>
      </p:sp>
      <p:sp>
        <p:nvSpPr>
          <p:cNvPr id="3" name="Subtitle 2"/>
          <p:cNvSpPr>
            <a:spLocks noGrp="1"/>
          </p:cNvSpPr>
          <p:nvPr>
            <p:ph type="subTitle" idx="1"/>
          </p:nvPr>
        </p:nvSpPr>
        <p:spPr>
          <a:xfrm>
            <a:off x="684212" y="3010829"/>
            <a:ext cx="6400800" cy="2780371"/>
          </a:xfrm>
        </p:spPr>
        <p:txBody>
          <a:bodyPr>
            <a:normAutofit/>
          </a:bodyPr>
          <a:lstStyle/>
          <a:p>
            <a:r>
              <a:rPr lang="en-US" sz="2800" b="1" dirty="0">
                <a:solidFill>
                  <a:schemeClr val="tx1"/>
                </a:solidFill>
              </a:rPr>
              <a:t>What is AI? </a:t>
            </a:r>
          </a:p>
          <a:p>
            <a:r>
              <a:rPr lang="en-US" sz="2800" b="1" dirty="0">
                <a:solidFill>
                  <a:schemeClr val="tx1"/>
                </a:solidFill>
              </a:rPr>
              <a:t>What are its Benefits? </a:t>
            </a:r>
          </a:p>
          <a:p>
            <a:r>
              <a:rPr lang="en-US" sz="2800" b="1" dirty="0">
                <a:solidFill>
                  <a:schemeClr val="tx1"/>
                </a:solidFill>
              </a:rPr>
              <a:t>What are its risks?</a:t>
            </a:r>
          </a:p>
          <a:p>
            <a:r>
              <a:rPr lang="en-US" sz="2800" b="1" dirty="0">
                <a:solidFill>
                  <a:schemeClr val="tx1"/>
                </a:solidFill>
              </a:rPr>
              <a:t>AI Application in different sectors</a:t>
            </a:r>
          </a:p>
          <a:p>
            <a:endParaRPr lang="en-US" sz="2800" b="1" dirty="0">
              <a:solidFill>
                <a:schemeClr val="tx1"/>
              </a:solidFill>
            </a:endParaRPr>
          </a:p>
        </p:txBody>
      </p:sp>
      <p:sp>
        <p:nvSpPr>
          <p:cNvPr id="4" name="TextBox 3">
            <a:extLst>
              <a:ext uri="{FF2B5EF4-FFF2-40B4-BE49-F238E27FC236}">
                <a16:creationId xmlns:a16="http://schemas.microsoft.com/office/drawing/2014/main" id="{A3EF5772-306F-41A2-9507-8A1456EE276D}"/>
              </a:ext>
            </a:extLst>
          </p:cNvPr>
          <p:cNvSpPr txBox="1"/>
          <p:nvPr/>
        </p:nvSpPr>
        <p:spPr>
          <a:xfrm>
            <a:off x="6574971" y="5977467"/>
            <a:ext cx="5617029" cy="369332"/>
          </a:xfrm>
          <a:prstGeom prst="rect">
            <a:avLst/>
          </a:prstGeom>
          <a:noFill/>
        </p:spPr>
        <p:txBody>
          <a:bodyPr wrap="square" rtlCol="0">
            <a:spAutoFit/>
          </a:bodyPr>
          <a:lstStyle/>
          <a:p>
            <a:r>
              <a:rPr lang="en-GB" dirty="0"/>
              <a:t>Kapil, Adam </a:t>
            </a:r>
            <a:r>
              <a:rPr lang="en-GB" dirty="0" err="1"/>
              <a:t>Elsbury</a:t>
            </a:r>
            <a:r>
              <a:rPr lang="en-GB" dirty="0"/>
              <a:t>, James, James Fuller</a:t>
            </a:r>
          </a:p>
        </p:txBody>
      </p:sp>
    </p:spTree>
    <p:extLst>
      <p:ext uri="{BB962C8B-B14F-4D97-AF65-F5344CB8AC3E}">
        <p14:creationId xmlns:p14="http://schemas.microsoft.com/office/powerpoint/2010/main" val="2213479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959" y="364511"/>
            <a:ext cx="8534400" cy="1507067"/>
          </a:xfrm>
        </p:spPr>
        <p:txBody>
          <a:bodyPr/>
          <a:lstStyle/>
          <a:p>
            <a:r>
              <a:rPr lang="en-US" dirty="0"/>
              <a:t>AI impact on employment – automobile industry</a:t>
            </a:r>
          </a:p>
        </p:txBody>
      </p:sp>
      <p:sp>
        <p:nvSpPr>
          <p:cNvPr id="3" name="Content Placeholder 2"/>
          <p:cNvSpPr>
            <a:spLocks noGrp="1"/>
          </p:cNvSpPr>
          <p:nvPr>
            <p:ph idx="1"/>
          </p:nvPr>
        </p:nvSpPr>
        <p:spPr>
          <a:xfrm>
            <a:off x="587958" y="2118224"/>
            <a:ext cx="9229809" cy="4394871"/>
          </a:xfrm>
        </p:spPr>
        <p:txBody>
          <a:bodyPr>
            <a:normAutofit fontScale="92500" lnSpcReduction="10000"/>
          </a:bodyPr>
          <a:lstStyle/>
          <a:p>
            <a:pPr marL="45720" indent="0">
              <a:buNone/>
            </a:pPr>
            <a:r>
              <a:rPr lang="en-US" sz="2800" b="1" dirty="0">
                <a:solidFill>
                  <a:schemeClr val="tx1"/>
                </a:solidFill>
              </a:rPr>
              <a:t>Extrapolation;</a:t>
            </a:r>
          </a:p>
          <a:p>
            <a:pPr marL="45720" indent="0">
              <a:buNone/>
            </a:pPr>
            <a:endParaRPr lang="en-US" sz="2800" b="1" dirty="0">
              <a:solidFill>
                <a:schemeClr val="tx1"/>
              </a:solidFill>
            </a:endParaRPr>
          </a:p>
          <a:p>
            <a:pPr marL="45720" indent="0">
              <a:buNone/>
            </a:pPr>
            <a:r>
              <a:rPr lang="en-US" sz="2800" b="1" dirty="0">
                <a:solidFill>
                  <a:schemeClr val="tx1"/>
                </a:solidFill>
              </a:rPr>
              <a:t>Short term, displacement has a large and immediate effect on the workforce with redundancies and hourly Rota cutbacks where the </a:t>
            </a:r>
            <a:r>
              <a:rPr lang="en-US" sz="2800" b="1" dirty="0" err="1">
                <a:solidFill>
                  <a:schemeClr val="tx1"/>
                </a:solidFill>
              </a:rPr>
              <a:t>labour</a:t>
            </a:r>
            <a:r>
              <a:rPr lang="en-US" sz="2800" b="1" dirty="0">
                <a:solidFill>
                  <a:schemeClr val="tx1"/>
                </a:solidFill>
              </a:rPr>
              <a:t> costs are reduced (compared to manual workers) due to automation.</a:t>
            </a:r>
          </a:p>
          <a:p>
            <a:pPr marL="45720" indent="0">
              <a:buNone/>
            </a:pPr>
            <a:endParaRPr lang="en-US" sz="2800" b="1" dirty="0">
              <a:solidFill>
                <a:schemeClr val="tx1"/>
              </a:solidFill>
            </a:endParaRPr>
          </a:p>
          <a:p>
            <a:pPr marL="45720" indent="0">
              <a:buNone/>
            </a:pPr>
            <a:r>
              <a:rPr lang="en-US" sz="2800" b="1" dirty="0">
                <a:solidFill>
                  <a:schemeClr val="tx1"/>
                </a:solidFill>
              </a:rPr>
              <a:t>Long term automation within an industry is shown to have a positive effect on the job market, but only once it has adapted to the “automotive shock”.</a:t>
            </a:r>
          </a:p>
        </p:txBody>
      </p:sp>
    </p:spTree>
    <p:extLst>
      <p:ext uri="{BB962C8B-B14F-4D97-AF65-F5344CB8AC3E}">
        <p14:creationId xmlns:p14="http://schemas.microsoft.com/office/powerpoint/2010/main" val="166914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47346"/>
            <a:ext cx="8534400" cy="1507067"/>
          </a:xfrm>
        </p:spPr>
        <p:txBody>
          <a:bodyPr/>
          <a:lstStyle/>
          <a:p>
            <a:r>
              <a:rPr lang="en-US" b="1" dirty="0"/>
              <a:t>AI impact on employment – E-Commerce</a:t>
            </a:r>
          </a:p>
        </p:txBody>
      </p:sp>
      <p:sp>
        <p:nvSpPr>
          <p:cNvPr id="3" name="Content Placeholder 2"/>
          <p:cNvSpPr>
            <a:spLocks noGrp="1"/>
          </p:cNvSpPr>
          <p:nvPr>
            <p:ph idx="1"/>
          </p:nvPr>
        </p:nvSpPr>
        <p:spPr>
          <a:xfrm>
            <a:off x="684211" y="2082338"/>
            <a:ext cx="10321840" cy="4601095"/>
          </a:xfrm>
        </p:spPr>
        <p:txBody>
          <a:bodyPr>
            <a:normAutofit/>
          </a:bodyPr>
          <a:lstStyle/>
          <a:p>
            <a:r>
              <a:rPr lang="en-US" sz="2800" b="1" dirty="0">
                <a:solidFill>
                  <a:schemeClr val="tx1"/>
                </a:solidFill>
              </a:rPr>
              <a:t>The European commission indicates that the online sale of goods in the EU was increasing </a:t>
            </a:r>
            <a:r>
              <a:rPr lang="en-GB" sz="2800" b="1" dirty="0">
                <a:solidFill>
                  <a:schemeClr val="tx1"/>
                </a:solidFill>
              </a:rPr>
              <a:t>“at an average annual growth rate of 22 percent, surpassing €200 billion in 2014 and reaching a share of 7 percent of total retail sales”.</a:t>
            </a:r>
          </a:p>
          <a:p>
            <a:r>
              <a:rPr lang="en-GB" sz="2800" b="1" dirty="0">
                <a:solidFill>
                  <a:schemeClr val="tx1"/>
                </a:solidFill>
              </a:rPr>
              <a:t>This is due to the </a:t>
            </a:r>
            <a:r>
              <a:rPr lang="en-GB" sz="2800" b="1" dirty="0" err="1">
                <a:solidFill>
                  <a:schemeClr val="tx1"/>
                </a:solidFill>
              </a:rPr>
              <a:t>automisation</a:t>
            </a:r>
            <a:r>
              <a:rPr lang="en-GB" sz="2800" b="1" dirty="0">
                <a:solidFill>
                  <a:schemeClr val="tx1"/>
                </a:solidFill>
              </a:rPr>
              <a:t> of the retail industry (where production goods are sent to be sold) resulting in lower maintenance and shipping costs for low and medium enterprise businesses.</a:t>
            </a:r>
          </a:p>
          <a:p>
            <a:pPr marL="274320" lvl="1" indent="0">
              <a:buNone/>
            </a:pPr>
            <a:r>
              <a:rPr lang="en-US" sz="2400" b="1" dirty="0">
                <a:solidFill>
                  <a:schemeClr val="tx1"/>
                </a:solidFill>
              </a:rPr>
              <a:t>							</a:t>
            </a:r>
            <a:r>
              <a:rPr lang="en-US" sz="2400" b="1" dirty="0" err="1">
                <a:solidFill>
                  <a:schemeClr val="tx1"/>
                </a:solidFill>
              </a:rPr>
              <a:t>Petropolous</a:t>
            </a:r>
            <a:r>
              <a:rPr lang="en-US" sz="2400" b="1" dirty="0">
                <a:solidFill>
                  <a:schemeClr val="tx1"/>
                </a:solidFill>
              </a:rPr>
              <a:t> (2016)</a:t>
            </a:r>
            <a:endParaRPr lang="en-GB" sz="2400" b="1" dirty="0">
              <a:solidFill>
                <a:schemeClr val="tx1"/>
              </a:solidFill>
            </a:endParaRPr>
          </a:p>
        </p:txBody>
      </p:sp>
    </p:spTree>
    <p:extLst>
      <p:ext uri="{BB962C8B-B14F-4D97-AF65-F5344CB8AC3E}">
        <p14:creationId xmlns:p14="http://schemas.microsoft.com/office/powerpoint/2010/main" val="77954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656" y="593128"/>
            <a:ext cx="8534400" cy="1507067"/>
          </a:xfrm>
        </p:spPr>
        <p:txBody>
          <a:bodyPr/>
          <a:lstStyle/>
          <a:p>
            <a:pPr algn="ctr"/>
            <a:r>
              <a:rPr lang="en-US" b="1" dirty="0"/>
              <a:t>AI impact on employment  </a:t>
            </a:r>
            <a:br>
              <a:rPr lang="en-US" b="1" dirty="0"/>
            </a:br>
            <a:r>
              <a:rPr lang="en-US" b="1" dirty="0"/>
              <a:t>E-Commerce</a:t>
            </a:r>
          </a:p>
        </p:txBody>
      </p:sp>
      <p:pic>
        <p:nvPicPr>
          <p:cNvPr id="6" name="Picture 5">
            <a:extLst>
              <a:ext uri="{FF2B5EF4-FFF2-40B4-BE49-F238E27FC236}">
                <a16:creationId xmlns:a16="http://schemas.microsoft.com/office/drawing/2014/main" id="{B18B08AD-C862-4AE3-A8F4-3C520DCB110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315200" y="748146"/>
            <a:ext cx="4756779" cy="5677445"/>
          </a:xfrm>
          <a:prstGeom prst="rect">
            <a:avLst/>
          </a:prstGeom>
        </p:spPr>
      </p:pic>
      <p:sp>
        <p:nvSpPr>
          <p:cNvPr id="7" name="TextBox 6">
            <a:extLst>
              <a:ext uri="{FF2B5EF4-FFF2-40B4-BE49-F238E27FC236}">
                <a16:creationId xmlns:a16="http://schemas.microsoft.com/office/drawing/2014/main" id="{60E2EFE5-C025-4103-9FF4-EC0D622EEFB0}"/>
              </a:ext>
            </a:extLst>
          </p:cNvPr>
          <p:cNvSpPr txBox="1"/>
          <p:nvPr/>
        </p:nvSpPr>
        <p:spPr>
          <a:xfrm>
            <a:off x="976393" y="2836191"/>
            <a:ext cx="5738882" cy="2086725"/>
          </a:xfrm>
          <a:prstGeom prst="rect">
            <a:avLst/>
          </a:prstGeom>
          <a:noFill/>
        </p:spPr>
        <p:txBody>
          <a:bodyPr wrap="square" rtlCol="0">
            <a:spAutoFit/>
          </a:bodyPr>
          <a:lstStyle/>
          <a:p>
            <a:pPr algn="ctr">
              <a:lnSpc>
                <a:spcPct val="90000"/>
              </a:lnSpc>
            </a:pPr>
            <a:r>
              <a:rPr lang="en-GB" sz="2400" b="1" dirty="0"/>
              <a:t>Reducing man power in telephone retail services and manual shipping has led to the growth of the E-Commerce platform where automation plays a major role in the industry.</a:t>
            </a:r>
          </a:p>
        </p:txBody>
      </p:sp>
    </p:spTree>
    <p:extLst>
      <p:ext uri="{BB962C8B-B14F-4D97-AF65-F5344CB8AC3E}">
        <p14:creationId xmlns:p14="http://schemas.microsoft.com/office/powerpoint/2010/main" val="61084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17" y="426776"/>
            <a:ext cx="8534400" cy="1507067"/>
          </a:xfrm>
        </p:spPr>
        <p:txBody>
          <a:bodyPr/>
          <a:lstStyle/>
          <a:p>
            <a:r>
              <a:rPr lang="en-US" b="1" dirty="0"/>
              <a:t>AI impact on employment – E-Commerce</a:t>
            </a:r>
          </a:p>
        </p:txBody>
      </p:sp>
      <p:sp>
        <p:nvSpPr>
          <p:cNvPr id="3" name="Content Placeholder 2"/>
          <p:cNvSpPr>
            <a:spLocks noGrp="1"/>
          </p:cNvSpPr>
          <p:nvPr>
            <p:ph idx="1"/>
          </p:nvPr>
        </p:nvSpPr>
        <p:spPr>
          <a:xfrm>
            <a:off x="637716" y="1933843"/>
            <a:ext cx="10428074" cy="4621940"/>
          </a:xfrm>
        </p:spPr>
        <p:txBody>
          <a:bodyPr>
            <a:normAutofit/>
          </a:bodyPr>
          <a:lstStyle/>
          <a:p>
            <a:r>
              <a:rPr lang="en-GB" sz="2400" b="1" dirty="0">
                <a:solidFill>
                  <a:schemeClr val="tx1"/>
                </a:solidFill>
              </a:rPr>
              <a:t>Extrapolation; </a:t>
            </a:r>
          </a:p>
          <a:p>
            <a:r>
              <a:rPr lang="en-GB" b="1" dirty="0">
                <a:solidFill>
                  <a:schemeClr val="tx1"/>
                </a:solidFill>
              </a:rPr>
              <a:t>All the computerised automation within the E commerce platform has reduced the amount of man power needed for a small or medium enterprise business (especially in order and shipping departments).</a:t>
            </a:r>
          </a:p>
          <a:p>
            <a:r>
              <a:rPr lang="en-GB" b="1" dirty="0">
                <a:solidFill>
                  <a:schemeClr val="tx1"/>
                </a:solidFill>
              </a:rPr>
              <a:t>The reduced cost of shipping products has meant the lower end/entry level has lowered, resulting in more SME businesses entering the market – leading to more goods being sold (Stimulating the economy).</a:t>
            </a:r>
          </a:p>
          <a:p>
            <a:r>
              <a:rPr lang="en-GB" b="1" dirty="0">
                <a:solidFill>
                  <a:schemeClr val="tx1"/>
                </a:solidFill>
              </a:rPr>
              <a:t>Automation in the E commerce (online) world has made the industry explode and has now overtaken brick and mortar stores in terms of products purchased.</a:t>
            </a:r>
            <a:endParaRPr lang="en-GB" sz="2400" b="1" dirty="0">
              <a:solidFill>
                <a:schemeClr val="tx1"/>
              </a:solidFill>
            </a:endParaRPr>
          </a:p>
        </p:txBody>
      </p:sp>
    </p:spTree>
    <p:extLst>
      <p:ext uri="{BB962C8B-B14F-4D97-AF65-F5344CB8AC3E}">
        <p14:creationId xmlns:p14="http://schemas.microsoft.com/office/powerpoint/2010/main" val="375651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38" y="225298"/>
            <a:ext cx="8534400" cy="1507067"/>
          </a:xfrm>
        </p:spPr>
        <p:txBody>
          <a:bodyPr/>
          <a:lstStyle/>
          <a:p>
            <a:r>
              <a:rPr lang="en-US" b="1" dirty="0"/>
              <a:t>AI impact on employment – rates</a:t>
            </a:r>
          </a:p>
        </p:txBody>
      </p:sp>
      <p:sp>
        <p:nvSpPr>
          <p:cNvPr id="3" name="Content Placeholder 2"/>
          <p:cNvSpPr>
            <a:spLocks noGrp="1"/>
          </p:cNvSpPr>
          <p:nvPr>
            <p:ph idx="1"/>
          </p:nvPr>
        </p:nvSpPr>
        <p:spPr>
          <a:xfrm>
            <a:off x="699711" y="1732365"/>
            <a:ext cx="9932126" cy="4823418"/>
          </a:xfrm>
        </p:spPr>
        <p:txBody>
          <a:bodyPr>
            <a:normAutofit/>
          </a:bodyPr>
          <a:lstStyle/>
          <a:p>
            <a:r>
              <a:rPr lang="en-US" b="1" u="sng" dirty="0">
                <a:solidFill>
                  <a:schemeClr val="tx1"/>
                </a:solidFill>
                <a:hlinkClick r:id="rId2"/>
              </a:rPr>
              <a:t>The McKinsey Global Institute</a:t>
            </a:r>
            <a:r>
              <a:rPr lang="en-US" b="1" dirty="0">
                <a:solidFill>
                  <a:schemeClr val="tx1"/>
                </a:solidFill>
              </a:rPr>
              <a:t> estimates that, compared with the Industrial Revolution of the late 18th and early 19th centuries, AI’s disruption of society is happening ten times faster and at 300 times the scale now. That means roughly 3000 times the impact. </a:t>
            </a:r>
            <a:endParaRPr lang="en-GB" b="1" dirty="0">
              <a:solidFill>
                <a:schemeClr val="tx1"/>
              </a:solidFill>
            </a:endParaRPr>
          </a:p>
          <a:p>
            <a:r>
              <a:rPr lang="en-GB" b="1" dirty="0">
                <a:solidFill>
                  <a:schemeClr val="tx1"/>
                </a:solidFill>
              </a:rPr>
              <a:t>International federation of Robotics;</a:t>
            </a:r>
          </a:p>
          <a:p>
            <a:r>
              <a:rPr lang="en-GB" b="1" dirty="0">
                <a:solidFill>
                  <a:schemeClr val="tx1"/>
                </a:solidFill>
              </a:rPr>
              <a:t>Europe has introduced more instances of AI and robots than the US;</a:t>
            </a:r>
          </a:p>
          <a:p>
            <a:r>
              <a:rPr lang="en-GB" b="1" dirty="0">
                <a:solidFill>
                  <a:schemeClr val="tx1"/>
                </a:solidFill>
              </a:rPr>
              <a:t>EU: 0.6 robots per 1000 workers (1990) to 2.6 robots per thousand workers (late 2000’s)</a:t>
            </a:r>
          </a:p>
          <a:p>
            <a:r>
              <a:rPr lang="en-GB" b="1" dirty="0">
                <a:solidFill>
                  <a:schemeClr val="tx1"/>
                </a:solidFill>
              </a:rPr>
              <a:t>US: 0.4 robots per 1000 workers (1990) to 1.4 robots per thousand workers (late 2000’s)</a:t>
            </a:r>
          </a:p>
          <a:p>
            <a:endParaRPr lang="en-GB" sz="2400" dirty="0"/>
          </a:p>
        </p:txBody>
      </p:sp>
    </p:spTree>
    <p:extLst>
      <p:ext uri="{BB962C8B-B14F-4D97-AF65-F5344CB8AC3E}">
        <p14:creationId xmlns:p14="http://schemas.microsoft.com/office/powerpoint/2010/main" val="122113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216" y="473272"/>
            <a:ext cx="8534400" cy="1507067"/>
          </a:xfrm>
        </p:spPr>
        <p:txBody>
          <a:bodyPr/>
          <a:lstStyle/>
          <a:p>
            <a:r>
              <a:rPr lang="en-US" b="1" dirty="0"/>
              <a:t>AI impact on employment – rates</a:t>
            </a:r>
          </a:p>
        </p:txBody>
      </p:sp>
      <p:sp>
        <p:nvSpPr>
          <p:cNvPr id="3" name="Content Placeholder 2"/>
          <p:cNvSpPr>
            <a:spLocks noGrp="1"/>
          </p:cNvSpPr>
          <p:nvPr>
            <p:ph idx="1"/>
          </p:nvPr>
        </p:nvSpPr>
        <p:spPr>
          <a:xfrm>
            <a:off x="901187" y="1980339"/>
            <a:ext cx="9017727" cy="3785030"/>
          </a:xfrm>
        </p:spPr>
        <p:txBody>
          <a:bodyPr>
            <a:normAutofit/>
          </a:bodyPr>
          <a:lstStyle/>
          <a:p>
            <a:r>
              <a:rPr lang="en-GB" sz="2400" b="1" dirty="0">
                <a:solidFill>
                  <a:schemeClr val="tx1"/>
                </a:solidFill>
              </a:rPr>
              <a:t>Extrapolation; </a:t>
            </a:r>
          </a:p>
          <a:p>
            <a:r>
              <a:rPr lang="en-US" sz="2400" b="1" dirty="0">
                <a:solidFill>
                  <a:schemeClr val="tx1"/>
                </a:solidFill>
              </a:rPr>
              <a:t>The authors conclude that one additional robot per thousand workers reduces the US employment-to-population ratio by about 0.18-0.34% and wages by 0.25-0.5%.</a:t>
            </a:r>
            <a:endParaRPr lang="en-GB" sz="2400" b="1" dirty="0">
              <a:solidFill>
                <a:schemeClr val="tx1"/>
              </a:solidFill>
            </a:endParaRPr>
          </a:p>
          <a:p>
            <a:endParaRPr lang="en-GB" sz="2400" b="1" dirty="0">
              <a:solidFill>
                <a:schemeClr val="tx1"/>
              </a:solidFill>
            </a:endParaRPr>
          </a:p>
          <a:p>
            <a:pPr marL="45720" indent="0">
              <a:buNone/>
            </a:pPr>
            <a:r>
              <a:rPr lang="en-GB" sz="2400" b="1" dirty="0">
                <a:solidFill>
                  <a:schemeClr val="tx1"/>
                </a:solidFill>
              </a:rPr>
              <a:t>(</a:t>
            </a:r>
            <a:r>
              <a:rPr lang="en-GB" sz="2400" b="1" dirty="0" err="1">
                <a:solidFill>
                  <a:schemeClr val="tx1"/>
                </a:solidFill>
              </a:rPr>
              <a:t>Mckinsey</a:t>
            </a:r>
            <a:r>
              <a:rPr lang="en-GB" sz="2400" b="1" dirty="0">
                <a:solidFill>
                  <a:schemeClr val="tx1"/>
                </a:solidFill>
              </a:rPr>
              <a:t> 2016)</a:t>
            </a:r>
          </a:p>
        </p:txBody>
      </p:sp>
    </p:spTree>
    <p:extLst>
      <p:ext uri="{BB962C8B-B14F-4D97-AF65-F5344CB8AC3E}">
        <p14:creationId xmlns:p14="http://schemas.microsoft.com/office/powerpoint/2010/main" val="412989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693" y="558082"/>
            <a:ext cx="8534400" cy="1507067"/>
          </a:xfrm>
        </p:spPr>
        <p:txBody>
          <a:bodyPr/>
          <a:lstStyle/>
          <a:p>
            <a:r>
              <a:rPr lang="en-US" b="1" dirty="0"/>
              <a:t>AI impact on employment – rates</a:t>
            </a:r>
          </a:p>
        </p:txBody>
      </p:sp>
      <p:sp>
        <p:nvSpPr>
          <p:cNvPr id="3" name="Content Placeholder 2"/>
          <p:cNvSpPr>
            <a:spLocks noGrp="1"/>
          </p:cNvSpPr>
          <p:nvPr>
            <p:ph idx="1"/>
          </p:nvPr>
        </p:nvSpPr>
        <p:spPr>
          <a:xfrm>
            <a:off x="854692" y="2065149"/>
            <a:ext cx="10366081" cy="4227163"/>
          </a:xfrm>
        </p:spPr>
        <p:txBody>
          <a:bodyPr>
            <a:normAutofit/>
          </a:bodyPr>
          <a:lstStyle/>
          <a:p>
            <a:r>
              <a:rPr lang="en-US" sz="2400" b="1" dirty="0">
                <a:solidFill>
                  <a:schemeClr val="tx1"/>
                </a:solidFill>
              </a:rPr>
              <a:t>If the spread of robots proceeds over the next two decades as expected by experts, such as </a:t>
            </a:r>
            <a:r>
              <a:rPr lang="en-US" sz="2400" b="1" u="sng" dirty="0" err="1">
                <a:solidFill>
                  <a:schemeClr val="tx1"/>
                </a:solidFill>
                <a:hlinkClick r:id="rId2"/>
              </a:rPr>
              <a:t>Brynjolfsson</a:t>
            </a:r>
            <a:r>
              <a:rPr lang="en-US" sz="2400" b="1" u="sng" dirty="0">
                <a:solidFill>
                  <a:schemeClr val="tx1"/>
                </a:solidFill>
                <a:hlinkClick r:id="rId2"/>
              </a:rPr>
              <a:t> and McAfee (2012)</a:t>
            </a:r>
            <a:r>
              <a:rPr lang="en-US" sz="2400" b="1" dirty="0">
                <a:solidFill>
                  <a:schemeClr val="tx1"/>
                </a:solidFill>
              </a:rPr>
              <a:t> and </a:t>
            </a:r>
            <a:r>
              <a:rPr lang="en-US" sz="2400" b="1" u="sng" dirty="0">
                <a:solidFill>
                  <a:schemeClr val="tx1"/>
                </a:solidFill>
                <a:hlinkClick r:id="rId3"/>
              </a:rPr>
              <a:t>Ford (2015)</a:t>
            </a:r>
            <a:r>
              <a:rPr lang="en-US" sz="2400" b="1" dirty="0">
                <a:solidFill>
                  <a:schemeClr val="tx1"/>
                </a:solidFill>
              </a:rPr>
              <a:t>, its aggregate implications for employment will be much larger. These books also warn that “white collar” jobs could be impacted just as much as “blue collar” ones.</a:t>
            </a:r>
            <a:endParaRPr lang="en-GB" sz="2400" b="1" dirty="0">
              <a:solidFill>
                <a:schemeClr val="tx1"/>
              </a:solidFill>
            </a:endParaRPr>
          </a:p>
          <a:p>
            <a:r>
              <a:rPr lang="en-US" sz="2400" b="1" u="sng" dirty="0">
                <a:solidFill>
                  <a:schemeClr val="tx1"/>
                </a:solidFill>
                <a:hlinkClick r:id="rId4"/>
              </a:rPr>
              <a:t>Frey and Osborne (2013)</a:t>
            </a:r>
            <a:r>
              <a:rPr lang="en-US" sz="2400" b="1" dirty="0">
                <a:solidFill>
                  <a:schemeClr val="tx1"/>
                </a:solidFill>
              </a:rPr>
              <a:t> predict that about 47% of total US employment is vulnerable to automation over the next 20 years. Primarily damaging low skill/low wage workers. </a:t>
            </a:r>
            <a:endParaRPr lang="en-GB" sz="2400" b="1" dirty="0">
              <a:solidFill>
                <a:schemeClr val="tx1"/>
              </a:solidFill>
            </a:endParaRPr>
          </a:p>
          <a:p>
            <a:endParaRPr lang="en-GB" sz="2400" dirty="0"/>
          </a:p>
        </p:txBody>
      </p:sp>
    </p:spTree>
    <p:extLst>
      <p:ext uri="{BB962C8B-B14F-4D97-AF65-F5344CB8AC3E}">
        <p14:creationId xmlns:p14="http://schemas.microsoft.com/office/powerpoint/2010/main" val="403996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24" y="426777"/>
            <a:ext cx="8534400" cy="1507067"/>
          </a:xfrm>
        </p:spPr>
        <p:txBody>
          <a:bodyPr/>
          <a:lstStyle/>
          <a:p>
            <a:r>
              <a:rPr lang="en-US" b="1" dirty="0"/>
              <a:t>AI impact on employment – rates</a:t>
            </a:r>
          </a:p>
        </p:txBody>
      </p:sp>
      <p:sp>
        <p:nvSpPr>
          <p:cNvPr id="3" name="Content Placeholder 2"/>
          <p:cNvSpPr>
            <a:spLocks noGrp="1"/>
          </p:cNvSpPr>
          <p:nvPr>
            <p:ph idx="1"/>
          </p:nvPr>
        </p:nvSpPr>
        <p:spPr>
          <a:xfrm>
            <a:off x="575723" y="1724186"/>
            <a:ext cx="10660547" cy="4785102"/>
          </a:xfrm>
        </p:spPr>
        <p:txBody>
          <a:bodyPr>
            <a:normAutofit/>
          </a:bodyPr>
          <a:lstStyle/>
          <a:p>
            <a:r>
              <a:rPr lang="en-US" sz="2400" b="1" u="sng" dirty="0">
                <a:solidFill>
                  <a:schemeClr val="tx1"/>
                </a:solidFill>
                <a:hlinkClick r:id="rId2"/>
              </a:rPr>
              <a:t>Chui, </a:t>
            </a:r>
            <a:r>
              <a:rPr lang="en-US" sz="2400" b="1" u="sng" dirty="0" err="1">
                <a:solidFill>
                  <a:schemeClr val="tx1"/>
                </a:solidFill>
                <a:hlinkClick r:id="rId2"/>
              </a:rPr>
              <a:t>Manyika</a:t>
            </a:r>
            <a:r>
              <a:rPr lang="en-US" sz="2400" b="1" u="sng" dirty="0">
                <a:solidFill>
                  <a:schemeClr val="tx1"/>
                </a:solidFill>
                <a:hlinkClick r:id="rId2"/>
              </a:rPr>
              <a:t> and </a:t>
            </a:r>
            <a:r>
              <a:rPr lang="en-US" sz="2400" b="1" u="sng" dirty="0" err="1">
                <a:solidFill>
                  <a:schemeClr val="tx1"/>
                </a:solidFill>
                <a:hlinkClick r:id="rId2"/>
              </a:rPr>
              <a:t>Miremadi</a:t>
            </a:r>
            <a:r>
              <a:rPr lang="en-US" sz="2400" b="1" u="sng" dirty="0">
                <a:solidFill>
                  <a:schemeClr val="tx1"/>
                </a:solidFill>
                <a:hlinkClick r:id="rId2"/>
              </a:rPr>
              <a:t> (2015)</a:t>
            </a:r>
            <a:r>
              <a:rPr lang="en-US" sz="2400" b="1" dirty="0">
                <a:solidFill>
                  <a:schemeClr val="tx1"/>
                </a:solidFill>
              </a:rPr>
              <a:t> estimate that 45% of work activities could be automated using already demonstrated technology in the US. The study also finds that even the highest paid occupations such as financial managers and CEOS have a significant portion of their job under threat from automation.</a:t>
            </a:r>
            <a:endParaRPr lang="en-GB" sz="2400" b="1" dirty="0">
              <a:solidFill>
                <a:schemeClr val="tx1"/>
              </a:solidFill>
            </a:endParaRPr>
          </a:p>
          <a:p>
            <a:r>
              <a:rPr lang="en-GB" sz="2400" b="1" dirty="0">
                <a:solidFill>
                  <a:schemeClr val="tx1"/>
                </a:solidFill>
              </a:rPr>
              <a:t>Extrapolation: </a:t>
            </a:r>
            <a:r>
              <a:rPr lang="en-US" sz="2400" b="1" dirty="0">
                <a:solidFill>
                  <a:schemeClr val="tx1"/>
                </a:solidFill>
              </a:rPr>
              <a:t>Both low skilled, low paid jobs and high paid, higher skilled jobs are at risk contrary to beliefs held by scientists in the 80’s (who only stated low skilled jobs were at risk).</a:t>
            </a:r>
            <a:endParaRPr lang="en-GB" sz="2400" b="1" dirty="0">
              <a:solidFill>
                <a:schemeClr val="tx1"/>
              </a:solidFill>
            </a:endParaRPr>
          </a:p>
          <a:p>
            <a:endParaRPr lang="en-GB" sz="2400" dirty="0"/>
          </a:p>
        </p:txBody>
      </p:sp>
    </p:spTree>
    <p:extLst>
      <p:ext uri="{BB962C8B-B14F-4D97-AF65-F5344CB8AC3E}">
        <p14:creationId xmlns:p14="http://schemas.microsoft.com/office/powerpoint/2010/main" val="187010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28413"/>
            <a:ext cx="8534400" cy="1507067"/>
          </a:xfrm>
        </p:spPr>
        <p:txBody>
          <a:bodyPr/>
          <a:lstStyle/>
          <a:p>
            <a:r>
              <a:rPr lang="en-US" b="1" dirty="0"/>
              <a:t>AI impact on employment – rates</a:t>
            </a:r>
          </a:p>
        </p:txBody>
      </p:sp>
      <p:sp>
        <p:nvSpPr>
          <p:cNvPr id="3" name="Content Placeholder 2"/>
          <p:cNvSpPr>
            <a:spLocks noGrp="1"/>
          </p:cNvSpPr>
          <p:nvPr>
            <p:ph idx="1"/>
          </p:nvPr>
        </p:nvSpPr>
        <p:spPr>
          <a:xfrm>
            <a:off x="501332" y="1935480"/>
            <a:ext cx="11218228" cy="4617720"/>
          </a:xfrm>
        </p:spPr>
        <p:txBody>
          <a:bodyPr>
            <a:normAutofit/>
          </a:bodyPr>
          <a:lstStyle/>
          <a:p>
            <a:r>
              <a:rPr lang="en-US" sz="2400" b="1" dirty="0">
                <a:solidFill>
                  <a:schemeClr val="tx1"/>
                </a:solidFill>
              </a:rPr>
              <a:t>If the spread of robots proceeds over the next two decades as expected by experts, such as </a:t>
            </a:r>
            <a:r>
              <a:rPr lang="en-US" sz="2400" b="1" u="sng" dirty="0" err="1">
                <a:solidFill>
                  <a:schemeClr val="tx1"/>
                </a:solidFill>
                <a:hlinkClick r:id="rId2"/>
              </a:rPr>
              <a:t>Brynjolfsson</a:t>
            </a:r>
            <a:r>
              <a:rPr lang="en-US" sz="2400" b="1" u="sng" dirty="0">
                <a:solidFill>
                  <a:schemeClr val="tx1"/>
                </a:solidFill>
                <a:hlinkClick r:id="rId2"/>
              </a:rPr>
              <a:t> and McAfee (2012)</a:t>
            </a:r>
            <a:r>
              <a:rPr lang="en-US" sz="2400" b="1" dirty="0">
                <a:solidFill>
                  <a:schemeClr val="tx1"/>
                </a:solidFill>
              </a:rPr>
              <a:t> and </a:t>
            </a:r>
            <a:r>
              <a:rPr lang="en-US" sz="2400" b="1" u="sng" dirty="0">
                <a:solidFill>
                  <a:schemeClr val="tx1"/>
                </a:solidFill>
                <a:hlinkClick r:id="rId3"/>
              </a:rPr>
              <a:t>Ford (2015)</a:t>
            </a:r>
            <a:r>
              <a:rPr lang="en-US" sz="2400" b="1" dirty="0">
                <a:solidFill>
                  <a:schemeClr val="tx1"/>
                </a:solidFill>
              </a:rPr>
              <a:t>, its aggregate implications for employment will be much larger. These books also warn that “white collar” jobs could be impacted just as much as “blue collar” ones.</a:t>
            </a:r>
            <a:endParaRPr lang="en-GB" sz="2400" b="1" dirty="0">
              <a:solidFill>
                <a:schemeClr val="tx1"/>
              </a:solidFill>
            </a:endParaRPr>
          </a:p>
          <a:p>
            <a:r>
              <a:rPr lang="en-US" sz="2400" b="1" u="sng" dirty="0">
                <a:solidFill>
                  <a:schemeClr val="tx1"/>
                </a:solidFill>
                <a:hlinkClick r:id="rId4"/>
              </a:rPr>
              <a:t>Frey and Osborne (2013)</a:t>
            </a:r>
            <a:r>
              <a:rPr lang="en-US" sz="2400" b="1" dirty="0">
                <a:solidFill>
                  <a:schemeClr val="tx1"/>
                </a:solidFill>
              </a:rPr>
              <a:t> predict that about 47% of total US employment is vulnerable to automation over the next 20 years. Primarily damaging low skill/low wage workers. </a:t>
            </a:r>
            <a:endParaRPr lang="en-GB" sz="2400" b="1" dirty="0">
              <a:solidFill>
                <a:schemeClr val="tx1"/>
              </a:solidFill>
            </a:endParaRPr>
          </a:p>
          <a:p>
            <a:endParaRPr lang="en-GB" sz="2400" dirty="0"/>
          </a:p>
        </p:txBody>
      </p:sp>
    </p:spTree>
    <p:extLst>
      <p:ext uri="{BB962C8B-B14F-4D97-AF65-F5344CB8AC3E}">
        <p14:creationId xmlns:p14="http://schemas.microsoft.com/office/powerpoint/2010/main" val="19646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59668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580" y="412637"/>
            <a:ext cx="8534400" cy="1507067"/>
          </a:xfrm>
        </p:spPr>
        <p:txBody>
          <a:bodyPr>
            <a:normAutofit/>
          </a:bodyPr>
          <a:lstStyle/>
          <a:p>
            <a:r>
              <a:rPr lang="en-US" sz="4000" b="1" dirty="0"/>
              <a:t>What is Artificial Intelligence?</a:t>
            </a:r>
          </a:p>
        </p:txBody>
      </p:sp>
      <p:sp>
        <p:nvSpPr>
          <p:cNvPr id="3" name="Content Placeholder 2"/>
          <p:cNvSpPr>
            <a:spLocks noGrp="1"/>
          </p:cNvSpPr>
          <p:nvPr>
            <p:ph idx="1"/>
          </p:nvPr>
        </p:nvSpPr>
        <p:spPr>
          <a:xfrm>
            <a:off x="443579" y="1801617"/>
            <a:ext cx="10962357" cy="4759604"/>
          </a:xfrm>
        </p:spPr>
        <p:txBody>
          <a:bodyPr>
            <a:normAutofit/>
          </a:bodyPr>
          <a:lstStyle/>
          <a:p>
            <a:r>
              <a:rPr lang="en-US" sz="2400" b="1" dirty="0">
                <a:solidFill>
                  <a:schemeClr val="tx1"/>
                </a:solidFill>
              </a:rPr>
              <a:t>Artificial intelligence is the simulation of human intelligence processes by machines, especially computer systems. These processes include learning (the acquisition of information and rules for using the information), reasoning (using the rules to reach approximate or definite conclusions), and self-correction. </a:t>
            </a:r>
          </a:p>
          <a:p>
            <a:r>
              <a:rPr lang="en-US" sz="2400" b="1" dirty="0">
                <a:solidFill>
                  <a:schemeClr val="tx1"/>
                </a:solidFill>
              </a:rPr>
              <a:t>The term AI was coined in 1956 by an American called scientist John McCarthy. </a:t>
            </a:r>
          </a:p>
          <a:p>
            <a:r>
              <a:rPr lang="en-US" sz="2400" b="1" dirty="0">
                <a:solidFill>
                  <a:schemeClr val="tx1"/>
                </a:solidFill>
              </a:rPr>
              <a:t>AI known today is known as narrow AI or weak AI. The reason being it is only designed to perform narrow tasks ( e.g. only driving cars, only facial recognition or only internet searches).</a:t>
            </a:r>
          </a:p>
        </p:txBody>
      </p:sp>
    </p:spTree>
    <p:extLst>
      <p:ext uri="{BB962C8B-B14F-4D97-AF65-F5344CB8AC3E}">
        <p14:creationId xmlns:p14="http://schemas.microsoft.com/office/powerpoint/2010/main" val="303219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140349" y="360331"/>
            <a:ext cx="9875520" cy="1356360"/>
          </a:xfrm>
        </p:spPr>
        <p:txBody>
          <a:bodyPr>
            <a:normAutofit/>
          </a:bodyPr>
          <a:lstStyle/>
          <a:p>
            <a:pPr algn="ctr"/>
            <a:r>
              <a:rPr lang="en-GB" dirty="0">
                <a:solidFill>
                  <a:schemeClr val="bg1"/>
                </a:solidFill>
                <a:latin typeface="Franklin Gothic Demi" panose="020B0703020102020204" pitchFamily="34" charset="0"/>
                <a:cs typeface="Arial" panose="020B0604020202020204" pitchFamily="34" charset="0"/>
              </a:rPr>
              <a:t>DRIVERLESS CARS &amp;</a:t>
            </a:r>
            <a:br>
              <a:rPr lang="en-GB" dirty="0">
                <a:solidFill>
                  <a:schemeClr val="bg1"/>
                </a:solidFill>
                <a:latin typeface="Franklin Gothic Demi" panose="020B0703020102020204" pitchFamily="34" charset="0"/>
                <a:cs typeface="Arial" panose="020B0604020202020204" pitchFamily="34" charset="0"/>
              </a:rPr>
            </a:br>
            <a:r>
              <a:rPr lang="en-GB" dirty="0">
                <a:solidFill>
                  <a:schemeClr val="bg1"/>
                </a:solidFill>
                <a:latin typeface="Franklin Gothic Demi" panose="020B0703020102020204" pitchFamily="34" charset="0"/>
                <a:cs typeface="Arial" panose="020B0604020202020204" pitchFamily="34" charset="0"/>
              </a:rPr>
              <a:t>AI’S EFFECTS ON THE DRIVING INDUSTRY</a:t>
            </a:r>
          </a:p>
        </p:txBody>
      </p:sp>
      <p:sp>
        <p:nvSpPr>
          <p:cNvPr id="4" name="Content Placeholder 3">
            <a:extLst>
              <a:ext uri="{FF2B5EF4-FFF2-40B4-BE49-F238E27FC236}">
                <a16:creationId xmlns:a16="http://schemas.microsoft.com/office/drawing/2014/main" id="{CCC60252-C306-4742-AD7B-CB2D0E85E05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13943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143000" y="228600"/>
            <a:ext cx="9786938" cy="1000125"/>
          </a:xfrm>
        </p:spPr>
        <p:txBody>
          <a:bodyPr>
            <a:normAutofit fontScale="90000"/>
          </a:bodyPr>
          <a:lstStyle/>
          <a:p>
            <a:pPr algn="ctr"/>
            <a:r>
              <a:rPr lang="en-GB" b="1" dirty="0">
                <a:solidFill>
                  <a:schemeClr val="bg1"/>
                </a:solidFill>
                <a:latin typeface="Arial" panose="020B0604020202020204" pitchFamily="34" charset="0"/>
                <a:cs typeface="Arial" panose="020B0604020202020204" pitchFamily="34" charset="0"/>
              </a:rPr>
              <a:t>HLMI</a:t>
            </a:r>
            <a:br>
              <a:rPr lang="en-GB" b="1" dirty="0">
                <a:solidFill>
                  <a:schemeClr val="bg1"/>
                </a:solidFill>
                <a:latin typeface="Arial" panose="020B0604020202020204" pitchFamily="34" charset="0"/>
                <a:cs typeface="Arial" panose="020B0604020202020204" pitchFamily="34" charset="0"/>
              </a:rPr>
            </a:br>
            <a:r>
              <a:rPr lang="en-GB" b="1" dirty="0">
                <a:solidFill>
                  <a:schemeClr val="bg1"/>
                </a:solidFill>
                <a:latin typeface="Arial" panose="020B0604020202020204" pitchFamily="34" charset="0"/>
                <a:cs typeface="Arial" panose="020B0604020202020204" pitchFamily="34" charset="0"/>
              </a:rPr>
              <a:t>(High Level Machine Intelligence)</a:t>
            </a:r>
          </a:p>
        </p:txBody>
      </p:sp>
      <p:pic>
        <p:nvPicPr>
          <p:cNvPr id="5" name="Picture 4">
            <a:extLst>
              <a:ext uri="{FF2B5EF4-FFF2-40B4-BE49-F238E27FC236}">
                <a16:creationId xmlns:a16="http://schemas.microsoft.com/office/drawing/2014/main" id="{8A5DF997-F989-4535-A88F-941416E481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14637" y="1517780"/>
            <a:ext cx="6443663" cy="440137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6" name="TextBox 5">
            <a:extLst>
              <a:ext uri="{FF2B5EF4-FFF2-40B4-BE49-F238E27FC236}">
                <a16:creationId xmlns:a16="http://schemas.microsoft.com/office/drawing/2014/main" id="{ABDDBFDA-CBC8-4F31-B116-C424F44A0FC0}"/>
              </a:ext>
            </a:extLst>
          </p:cNvPr>
          <p:cNvSpPr txBox="1"/>
          <p:nvPr/>
        </p:nvSpPr>
        <p:spPr>
          <a:xfrm>
            <a:off x="673767" y="6208207"/>
            <a:ext cx="10796337" cy="646331"/>
          </a:xfrm>
          <a:prstGeom prst="rect">
            <a:avLst/>
          </a:prstGeom>
          <a:noFill/>
        </p:spPr>
        <p:txBody>
          <a:bodyPr wrap="square" rtlCol="0">
            <a:spAutoFit/>
          </a:bodyPr>
          <a:lstStyle/>
          <a:p>
            <a:pPr algn="ctr"/>
            <a:r>
              <a:rPr lang="en-GB" dirty="0"/>
              <a:t>Figure ‘When Will AI Exceed Human Performance’ 352 of 1634 - 2016(Grace, </a:t>
            </a:r>
            <a:r>
              <a:rPr lang="en-GB" dirty="0" err="1"/>
              <a:t>Salvatier</a:t>
            </a:r>
            <a:r>
              <a:rPr lang="en-GB" dirty="0"/>
              <a:t>, Dafoe, Zhang, Evans, 2017 Oxford &amp; Yale Universities)</a:t>
            </a:r>
          </a:p>
        </p:txBody>
      </p:sp>
    </p:spTree>
    <p:extLst>
      <p:ext uri="{BB962C8B-B14F-4D97-AF65-F5344CB8AC3E}">
        <p14:creationId xmlns:p14="http://schemas.microsoft.com/office/powerpoint/2010/main" val="2525092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776426" y="487129"/>
            <a:ext cx="4150106" cy="1356360"/>
          </a:xfrm>
        </p:spPr>
        <p:txBody>
          <a:bodyPr/>
          <a:lstStyle/>
          <a:p>
            <a:pPr algn="ctr"/>
            <a:r>
              <a:rPr lang="en-GB" dirty="0">
                <a:solidFill>
                  <a:schemeClr val="bg1"/>
                </a:solidFill>
                <a:latin typeface="Franklin Gothic Demi" panose="020B0703020102020204" pitchFamily="34" charset="0"/>
                <a:cs typeface="Arial" panose="020B0604020202020204" pitchFamily="34" charset="0"/>
              </a:rPr>
              <a:t>PREDICTED AI MILESTONES</a:t>
            </a:r>
          </a:p>
        </p:txBody>
      </p:sp>
      <p:sp>
        <p:nvSpPr>
          <p:cNvPr id="3" name="Content Placeholder 2">
            <a:extLst>
              <a:ext uri="{FF2B5EF4-FFF2-40B4-BE49-F238E27FC236}">
                <a16:creationId xmlns:a16="http://schemas.microsoft.com/office/drawing/2014/main" id="{DA054144-400B-4512-BD76-C4DC60B1B860}"/>
              </a:ext>
            </a:extLst>
          </p:cNvPr>
          <p:cNvSpPr>
            <a:spLocks noGrp="1"/>
          </p:cNvSpPr>
          <p:nvPr>
            <p:ph idx="1"/>
          </p:nvPr>
        </p:nvSpPr>
        <p:spPr>
          <a:xfrm>
            <a:off x="350541" y="1841550"/>
            <a:ext cx="5538034" cy="4180114"/>
          </a:xfrm>
        </p:spPr>
        <p:txBody>
          <a:bodyPr/>
          <a:lstStyle/>
          <a:p>
            <a:endParaRPr lang="en-GB" dirty="0">
              <a:solidFill>
                <a:schemeClr val="bg1"/>
              </a:solidFill>
            </a:endParaRPr>
          </a:p>
          <a:p>
            <a:endParaRPr lang="en-GB" dirty="0">
              <a:solidFill>
                <a:schemeClr val="bg1"/>
              </a:solidFill>
            </a:endParaRPr>
          </a:p>
          <a:p>
            <a:endParaRPr lang="en-GB" b="1" dirty="0">
              <a:solidFill>
                <a:schemeClr val="tx1"/>
              </a:solidFill>
            </a:endParaRPr>
          </a:p>
          <a:p>
            <a:r>
              <a:rPr lang="en-GB" b="1" dirty="0">
                <a:solidFill>
                  <a:schemeClr val="tx1"/>
                </a:solidFill>
              </a:rPr>
              <a:t>‘When Will AI Exceed Human Performance’ (Grace, </a:t>
            </a:r>
            <a:r>
              <a:rPr lang="en-GB" b="1" dirty="0" err="1">
                <a:solidFill>
                  <a:schemeClr val="tx1"/>
                </a:solidFill>
              </a:rPr>
              <a:t>Salvatier</a:t>
            </a:r>
            <a:r>
              <a:rPr lang="en-GB" b="1" dirty="0">
                <a:solidFill>
                  <a:schemeClr val="tx1"/>
                </a:solidFill>
              </a:rPr>
              <a:t>, Dafoe, Zhang, Evans, 2017 Oxford &amp; Yale Universities)</a:t>
            </a:r>
          </a:p>
          <a:p>
            <a:endParaRPr lang="en-GB" dirty="0"/>
          </a:p>
        </p:txBody>
      </p:sp>
      <p:pic>
        <p:nvPicPr>
          <p:cNvPr id="4" name="Picture 3">
            <a:extLst>
              <a:ext uri="{FF2B5EF4-FFF2-40B4-BE49-F238E27FC236}">
                <a16:creationId xmlns:a16="http://schemas.microsoft.com/office/drawing/2014/main" id="{E7F2F85E-5FAF-4D42-BB58-677CF041F6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33457" y="152251"/>
            <a:ext cx="5535388" cy="65253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4">
            <a:extLst>
              <a:ext uri="{FF2B5EF4-FFF2-40B4-BE49-F238E27FC236}">
                <a16:creationId xmlns:a16="http://schemas.microsoft.com/office/drawing/2014/main" id="{F8D5C4CB-9846-40B6-A0AA-172500DFB166}"/>
              </a:ext>
            </a:extLst>
          </p:cNvPr>
          <p:cNvSpPr/>
          <p:nvPr/>
        </p:nvSpPr>
        <p:spPr>
          <a:xfrm>
            <a:off x="6433457" y="3616960"/>
            <a:ext cx="5535388" cy="60960"/>
          </a:xfrm>
          <a:prstGeom prst="rect">
            <a:avLst/>
          </a:prstGeom>
          <a:solidFill>
            <a:schemeClr val="accent2">
              <a:lumMod val="40000"/>
              <a:lumOff val="60000"/>
              <a:alpha val="3000"/>
            </a:schemeClr>
          </a:solidFill>
          <a:ln>
            <a:no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8155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75846" y="100058"/>
            <a:ext cx="5034981" cy="863010"/>
          </a:xfrm>
        </p:spPr>
        <p:txBody>
          <a:bodyPr/>
          <a:lstStyle/>
          <a:p>
            <a:pPr algn="ctr"/>
            <a:r>
              <a:rPr lang="en-GB" dirty="0">
                <a:solidFill>
                  <a:schemeClr val="bg1"/>
                </a:solidFill>
                <a:latin typeface="Franklin Gothic Demi" panose="020B0703020102020204" pitchFamily="34" charset="0"/>
                <a:cs typeface="Arial" panose="020B0604020202020204" pitchFamily="34" charset="0"/>
              </a:rPr>
              <a:t>Fad?</a:t>
            </a:r>
          </a:p>
        </p:txBody>
      </p:sp>
      <p:pic>
        <p:nvPicPr>
          <p:cNvPr id="1026" name="Picture 2" descr="Image result for segway gif">
            <a:extLst>
              <a:ext uri="{FF2B5EF4-FFF2-40B4-BE49-F238E27FC236}">
                <a16:creationId xmlns:a16="http://schemas.microsoft.com/office/drawing/2014/main" id="{267596AD-748C-4B81-AC5E-40DB08EE7AC4}"/>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60983" y="1539266"/>
            <a:ext cx="4749844" cy="47498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36851D4-F874-4420-8C11-54B00D2D054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931090" y="963068"/>
            <a:ext cx="9061811" cy="1905392"/>
          </a:xfrm>
          <a:prstGeom prst="rect">
            <a:avLst/>
          </a:prstGeom>
        </p:spPr>
        <p:style>
          <a:lnRef idx="3">
            <a:schemeClr val="lt1"/>
          </a:lnRef>
          <a:fillRef idx="1">
            <a:schemeClr val="accent4"/>
          </a:fillRef>
          <a:effectRef idx="1">
            <a:schemeClr val="accent4"/>
          </a:effectRef>
          <a:fontRef idx="minor">
            <a:schemeClr val="lt1"/>
          </a:fontRef>
        </p:style>
      </p:pic>
      <p:pic>
        <p:nvPicPr>
          <p:cNvPr id="1028" name="Picture 4" descr="Image result for segway gif">
            <a:extLst>
              <a:ext uri="{FF2B5EF4-FFF2-40B4-BE49-F238E27FC236}">
                <a16:creationId xmlns:a16="http://schemas.microsoft.com/office/drawing/2014/main" id="{5880F1C2-7E9F-4A91-A571-13B30764A72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371723" y="3574919"/>
            <a:ext cx="5050255" cy="29504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172775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140351" y="320842"/>
            <a:ext cx="9875520" cy="1356360"/>
          </a:xfrm>
        </p:spPr>
        <p:txBody>
          <a:bodyPr/>
          <a:lstStyle/>
          <a:p>
            <a:pPr algn="ctr"/>
            <a:r>
              <a:rPr lang="en-GB" b="1" dirty="0">
                <a:latin typeface="Franklin Gothic Book" panose="020B0503020102020204" pitchFamily="34" charset="0"/>
              </a:rPr>
              <a:t>LAYERS OF AUTONOMY</a:t>
            </a:r>
            <a:br>
              <a:rPr lang="en-GB" b="1" dirty="0">
                <a:solidFill>
                  <a:schemeClr val="bg1"/>
                </a:solidFill>
              </a:rPr>
            </a:br>
            <a:endParaRPr lang="en-GB" dirty="0">
              <a:solidFill>
                <a:schemeClr val="bg1"/>
              </a:solidFill>
              <a:latin typeface="Franklin Gothic Demi" panose="020B07030201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EEBB60A-CB38-449C-BA15-1EE42B0F1F7F}"/>
              </a:ext>
            </a:extLst>
          </p:cNvPr>
          <p:cNvPicPr>
            <a:picLocks noChangeAspect="1"/>
          </p:cNvPicPr>
          <p:nvPr/>
        </p:nvPicPr>
        <p:blipFill>
          <a:blip r:embed="rId3"/>
          <a:stretch>
            <a:fillRect/>
          </a:stretch>
        </p:blipFill>
        <p:spPr>
          <a:xfrm>
            <a:off x="2877711" y="1115925"/>
            <a:ext cx="6400800" cy="55530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15217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140351" y="320842"/>
            <a:ext cx="9875520" cy="1356360"/>
          </a:xfrm>
        </p:spPr>
        <p:txBody>
          <a:bodyPr/>
          <a:lstStyle/>
          <a:p>
            <a:pPr algn="ctr"/>
            <a:endParaRPr lang="en-GB" dirty="0">
              <a:solidFill>
                <a:schemeClr val="bg1"/>
              </a:solidFill>
              <a:latin typeface="Franklin Gothic Demi" panose="020B07030201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DF77CE4-F0BF-425F-95FD-6D527694DCA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218911" cy="6858000"/>
          </a:xfrm>
          <a:prstGeom prst="rect">
            <a:avLst/>
          </a:prstGeom>
        </p:spPr>
      </p:pic>
    </p:spTree>
    <p:extLst>
      <p:ext uri="{BB962C8B-B14F-4D97-AF65-F5344CB8AC3E}">
        <p14:creationId xmlns:p14="http://schemas.microsoft.com/office/powerpoint/2010/main" val="4193424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140351" y="320842"/>
            <a:ext cx="9875520" cy="1356360"/>
          </a:xfrm>
        </p:spPr>
        <p:txBody>
          <a:bodyPr/>
          <a:lstStyle/>
          <a:p>
            <a:pPr algn="ctr"/>
            <a:endParaRPr lang="en-GB" dirty="0">
              <a:solidFill>
                <a:schemeClr val="bg1"/>
              </a:solidFill>
              <a:latin typeface="Franklin Gothic Demi" panose="020B07030201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A054144-400B-4512-BD76-C4DC60B1B860}"/>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45788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140351" y="320842"/>
            <a:ext cx="9875520" cy="1356360"/>
          </a:xfrm>
        </p:spPr>
        <p:txBody>
          <a:bodyPr/>
          <a:lstStyle/>
          <a:p>
            <a:pPr algn="ctr"/>
            <a:endParaRPr lang="en-GB" dirty="0">
              <a:solidFill>
                <a:schemeClr val="bg1"/>
              </a:solidFill>
              <a:latin typeface="Franklin Gothic Demi" panose="020B07030201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3AAE02C-BBC1-4063-91E2-642E02FD041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90115"/>
          </a:xfrm>
          <a:prstGeom prst="rect">
            <a:avLst/>
          </a:prstGeom>
        </p:spPr>
      </p:pic>
    </p:spTree>
    <p:extLst>
      <p:ext uri="{BB962C8B-B14F-4D97-AF65-F5344CB8AC3E}">
        <p14:creationId xmlns:p14="http://schemas.microsoft.com/office/powerpoint/2010/main" val="3614061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140351" y="320842"/>
            <a:ext cx="9875520" cy="1356360"/>
          </a:xfrm>
        </p:spPr>
        <p:txBody>
          <a:bodyPr/>
          <a:lstStyle/>
          <a:p>
            <a:pPr algn="ctr"/>
            <a:endParaRPr lang="en-GB" dirty="0">
              <a:solidFill>
                <a:schemeClr val="bg1"/>
              </a:solidFill>
              <a:latin typeface="Franklin Gothic Demi" panose="020B07030201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A054144-400B-4512-BD76-C4DC60B1B860}"/>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092213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140351" y="320842"/>
            <a:ext cx="9875520" cy="1356360"/>
          </a:xfrm>
        </p:spPr>
        <p:txBody>
          <a:bodyPr/>
          <a:lstStyle/>
          <a:p>
            <a:pPr algn="ctr"/>
            <a:r>
              <a:rPr lang="en-GB" dirty="0">
                <a:latin typeface="Franklin Gothic Demi" panose="020B0703020102020204" pitchFamily="34" charset="0"/>
                <a:cs typeface="Arial" panose="020B0604020202020204" pitchFamily="34" charset="0"/>
              </a:rPr>
              <a:t>SELF-DRIVING CAR PREDICTED DATES FOR AUTOMAKERS</a:t>
            </a:r>
          </a:p>
        </p:txBody>
      </p:sp>
      <p:sp>
        <p:nvSpPr>
          <p:cNvPr id="3" name="Content Placeholder 2">
            <a:extLst>
              <a:ext uri="{FF2B5EF4-FFF2-40B4-BE49-F238E27FC236}">
                <a16:creationId xmlns:a16="http://schemas.microsoft.com/office/drawing/2014/main" id="{DA054144-400B-4512-BD76-C4DC60B1B860}"/>
              </a:ext>
            </a:extLst>
          </p:cNvPr>
          <p:cNvSpPr>
            <a:spLocks noGrp="1"/>
          </p:cNvSpPr>
          <p:nvPr>
            <p:ph idx="1"/>
          </p:nvPr>
        </p:nvSpPr>
        <p:spPr>
          <a:xfrm>
            <a:off x="1810911" y="1677202"/>
            <a:ext cx="8534400" cy="4658284"/>
          </a:xfrm>
        </p:spPr>
        <p:txBody>
          <a:bodyPr>
            <a:normAutofit/>
          </a:bodyPr>
          <a:lstStyle/>
          <a:p>
            <a:r>
              <a:rPr lang="en-GB" b="1" dirty="0">
                <a:solidFill>
                  <a:schemeClr val="tx1"/>
                </a:solidFill>
              </a:rPr>
              <a:t>General motors – Rumoured to have targets of self driving vehicles by 2018</a:t>
            </a:r>
          </a:p>
          <a:p>
            <a:r>
              <a:rPr lang="en-GB" b="1" dirty="0">
                <a:solidFill>
                  <a:schemeClr val="tx1"/>
                </a:solidFill>
              </a:rPr>
              <a:t>Ford – Fully autonomous vehicle by 2021</a:t>
            </a:r>
          </a:p>
          <a:p>
            <a:r>
              <a:rPr lang="en-GB" b="1" dirty="0">
                <a:solidFill>
                  <a:schemeClr val="tx1"/>
                </a:solidFill>
              </a:rPr>
              <a:t>Honda – Self driving on the highway by 2020</a:t>
            </a:r>
          </a:p>
          <a:p>
            <a:r>
              <a:rPr lang="en-GB" b="1" dirty="0">
                <a:solidFill>
                  <a:schemeClr val="tx1"/>
                </a:solidFill>
              </a:rPr>
              <a:t>Toyota - Self driving on the highway by 2020</a:t>
            </a:r>
          </a:p>
          <a:p>
            <a:r>
              <a:rPr lang="en-GB" b="1" dirty="0">
                <a:solidFill>
                  <a:schemeClr val="tx1"/>
                </a:solidFill>
              </a:rPr>
              <a:t>Renault Nissan – Autonomous cars in urban conditions 2020, Truly autonomous cars in 2025</a:t>
            </a:r>
          </a:p>
          <a:p>
            <a:r>
              <a:rPr lang="en-GB" b="1" dirty="0">
                <a:solidFill>
                  <a:schemeClr val="tx1"/>
                </a:solidFill>
              </a:rPr>
              <a:t>Volvo – self driving on the highway by 2021</a:t>
            </a:r>
          </a:p>
          <a:p>
            <a:r>
              <a:rPr lang="en-GB" b="1" dirty="0">
                <a:solidFill>
                  <a:schemeClr val="tx1"/>
                </a:solidFill>
              </a:rPr>
              <a:t>Hyundai – Highway by 2020, Urban by 2030</a:t>
            </a:r>
          </a:p>
          <a:p>
            <a:r>
              <a:rPr lang="en-GB" b="1" dirty="0">
                <a:solidFill>
                  <a:schemeClr val="tx1"/>
                </a:solidFill>
              </a:rPr>
              <a:t>Daimler – Near to fully autonomous in the decade of 2020</a:t>
            </a:r>
          </a:p>
          <a:p>
            <a:endParaRPr lang="en-GB" b="1" dirty="0">
              <a:solidFill>
                <a:schemeClr val="tx1"/>
              </a:solidFill>
            </a:endParaRPr>
          </a:p>
        </p:txBody>
      </p:sp>
    </p:spTree>
    <p:extLst>
      <p:ext uri="{BB962C8B-B14F-4D97-AF65-F5344CB8AC3E}">
        <p14:creationId xmlns:p14="http://schemas.microsoft.com/office/powerpoint/2010/main" val="13019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833" y="348468"/>
            <a:ext cx="8534400" cy="1507067"/>
          </a:xfrm>
        </p:spPr>
        <p:txBody>
          <a:bodyPr>
            <a:normAutofit/>
          </a:bodyPr>
          <a:lstStyle/>
          <a:p>
            <a:r>
              <a:rPr lang="en-US" sz="4000" b="1" dirty="0"/>
              <a:t>What are the benefits of AI?</a:t>
            </a:r>
          </a:p>
        </p:txBody>
      </p:sp>
      <p:sp>
        <p:nvSpPr>
          <p:cNvPr id="3" name="Content Placeholder 2"/>
          <p:cNvSpPr>
            <a:spLocks noGrp="1"/>
          </p:cNvSpPr>
          <p:nvPr>
            <p:ph idx="1"/>
          </p:nvPr>
        </p:nvSpPr>
        <p:spPr>
          <a:xfrm>
            <a:off x="652127" y="1855535"/>
            <a:ext cx="10112125" cy="4577349"/>
          </a:xfrm>
        </p:spPr>
        <p:txBody>
          <a:bodyPr>
            <a:normAutofit/>
          </a:bodyPr>
          <a:lstStyle/>
          <a:p>
            <a:r>
              <a:rPr lang="en-US" sz="2400" b="1" dirty="0">
                <a:solidFill>
                  <a:schemeClr val="tx1"/>
                </a:solidFill>
              </a:rPr>
              <a:t>Dealing with mundane tasks </a:t>
            </a:r>
            <a:r>
              <a:rPr lang="mr-IN" sz="2400" b="1" dirty="0">
                <a:solidFill>
                  <a:schemeClr val="tx1"/>
                </a:solidFill>
              </a:rPr>
              <a:t>–</a:t>
            </a:r>
            <a:r>
              <a:rPr lang="en-US" sz="2400" b="1" dirty="0">
                <a:solidFill>
                  <a:schemeClr val="tx1"/>
                </a:solidFill>
              </a:rPr>
              <a:t> It has potential to complete the mundane task through intricate automation that will increase productivity.</a:t>
            </a:r>
          </a:p>
          <a:p>
            <a:r>
              <a:rPr lang="en-US" sz="2400" b="1" dirty="0">
                <a:solidFill>
                  <a:schemeClr val="tx1"/>
                </a:solidFill>
              </a:rPr>
              <a:t>Faster decisions </a:t>
            </a:r>
            <a:r>
              <a:rPr lang="mr-IN" sz="2400" b="1" dirty="0">
                <a:solidFill>
                  <a:schemeClr val="tx1"/>
                </a:solidFill>
              </a:rPr>
              <a:t>–</a:t>
            </a:r>
            <a:r>
              <a:rPr lang="en-US" sz="2400" b="1" dirty="0">
                <a:solidFill>
                  <a:schemeClr val="tx1"/>
                </a:solidFill>
              </a:rPr>
              <a:t> Tasks performed by AI will help with a faster results and carry out actions quicker.</a:t>
            </a:r>
          </a:p>
          <a:p>
            <a:r>
              <a:rPr lang="en-US" sz="2400" b="1" dirty="0">
                <a:solidFill>
                  <a:schemeClr val="tx1"/>
                </a:solidFill>
              </a:rPr>
              <a:t>Avoiding errors </a:t>
            </a:r>
            <a:r>
              <a:rPr lang="mr-IN" sz="2400" b="1" dirty="0">
                <a:solidFill>
                  <a:schemeClr val="tx1"/>
                </a:solidFill>
              </a:rPr>
              <a:t>–</a:t>
            </a:r>
            <a:r>
              <a:rPr lang="en-GB" sz="2400" b="1" dirty="0">
                <a:solidFill>
                  <a:schemeClr val="tx1"/>
                </a:solidFill>
              </a:rPr>
              <a:t> With</a:t>
            </a:r>
            <a:r>
              <a:rPr lang="en-US" sz="2400" b="1" dirty="0">
                <a:solidFill>
                  <a:schemeClr val="tx1"/>
                </a:solidFill>
              </a:rPr>
              <a:t> artificial intelligence, data could be processed error-free, no matter how big the dataset might be.</a:t>
            </a:r>
          </a:p>
          <a:p>
            <a:r>
              <a:rPr lang="en-US" sz="2400" b="1" dirty="0">
                <a:solidFill>
                  <a:schemeClr val="tx1"/>
                </a:solidFill>
              </a:rPr>
              <a:t>Taking the risk on behalf of humans </a:t>
            </a:r>
            <a:r>
              <a:rPr lang="mr-IN" sz="2400" b="1" dirty="0">
                <a:solidFill>
                  <a:schemeClr val="tx1"/>
                </a:solidFill>
              </a:rPr>
              <a:t>–</a:t>
            </a:r>
            <a:r>
              <a:rPr lang="en-US" sz="2400" b="1" dirty="0">
                <a:solidFill>
                  <a:schemeClr val="tx1"/>
                </a:solidFill>
              </a:rPr>
              <a:t> AI can be used to perform task such as </a:t>
            </a:r>
          </a:p>
        </p:txBody>
      </p:sp>
    </p:spTree>
    <p:extLst>
      <p:ext uri="{BB962C8B-B14F-4D97-AF65-F5344CB8AC3E}">
        <p14:creationId xmlns:p14="http://schemas.microsoft.com/office/powerpoint/2010/main" val="1540037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225468" y="208107"/>
            <a:ext cx="6757021" cy="1356360"/>
          </a:xfrm>
        </p:spPr>
        <p:txBody>
          <a:bodyPr/>
          <a:lstStyle/>
          <a:p>
            <a:pPr algn="ctr"/>
            <a:r>
              <a:rPr lang="en-GB" dirty="0">
                <a:latin typeface="Franklin Gothic Demi" panose="020B0703020102020204" pitchFamily="34" charset="0"/>
                <a:cs typeface="Arial" panose="020B0604020202020204" pitchFamily="34" charset="0"/>
              </a:rPr>
              <a:t>LOGISTICS AND HAULAGE</a:t>
            </a:r>
          </a:p>
        </p:txBody>
      </p:sp>
      <p:sp>
        <p:nvSpPr>
          <p:cNvPr id="6" name="Content Placeholder 5">
            <a:extLst>
              <a:ext uri="{FF2B5EF4-FFF2-40B4-BE49-F238E27FC236}">
                <a16:creationId xmlns:a16="http://schemas.microsoft.com/office/drawing/2014/main" id="{EB8C6A42-08AF-494E-950A-D96E6A5626E6}"/>
              </a:ext>
            </a:extLst>
          </p:cNvPr>
          <p:cNvSpPr>
            <a:spLocks noGrp="1"/>
          </p:cNvSpPr>
          <p:nvPr>
            <p:ph idx="1"/>
          </p:nvPr>
        </p:nvSpPr>
        <p:spPr>
          <a:xfrm>
            <a:off x="1143000" y="1797803"/>
            <a:ext cx="10015780" cy="4298197"/>
          </a:xfrm>
        </p:spPr>
        <p:txBody>
          <a:bodyPr/>
          <a:lstStyle/>
          <a:p>
            <a:r>
              <a:rPr lang="en-GB" sz="2800" b="1" dirty="0">
                <a:solidFill>
                  <a:schemeClr val="tx1"/>
                </a:solidFill>
              </a:rPr>
              <a:t>- Will be first to adopt driverless technologies due to increased productivity, efficiency, popularity.</a:t>
            </a:r>
          </a:p>
          <a:p>
            <a:r>
              <a:rPr lang="en-GB" sz="2800" b="1" dirty="0">
                <a:solidFill>
                  <a:schemeClr val="tx1"/>
                </a:solidFill>
              </a:rPr>
              <a:t>- Complete business model transformation for the industry</a:t>
            </a:r>
          </a:p>
          <a:p>
            <a:r>
              <a:rPr lang="en-GB" sz="2800" b="1" dirty="0">
                <a:solidFill>
                  <a:schemeClr val="tx1"/>
                </a:solidFill>
              </a:rPr>
              <a:t>- Legal boundaries &amp; reformations</a:t>
            </a:r>
          </a:p>
          <a:p>
            <a:r>
              <a:rPr lang="en-GB" sz="2800" b="1" dirty="0">
                <a:solidFill>
                  <a:schemeClr val="tx1"/>
                </a:solidFill>
              </a:rPr>
              <a:t>-Large savings through less labour, fuel efficiency (Platooning),  less accidents (Reduced human error)</a:t>
            </a:r>
          </a:p>
          <a:p>
            <a:pPr marL="0" indent="0">
              <a:buNone/>
            </a:pPr>
            <a:endParaRPr lang="en-GB" sz="2800" b="1" dirty="0">
              <a:solidFill>
                <a:schemeClr val="tx1"/>
              </a:solidFill>
            </a:endParaRPr>
          </a:p>
          <a:p>
            <a:endParaRPr lang="en-GB" sz="2800" b="1"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42236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140351" y="320842"/>
            <a:ext cx="9875520" cy="1356360"/>
          </a:xfrm>
        </p:spPr>
        <p:txBody>
          <a:bodyPr/>
          <a:lstStyle/>
          <a:p>
            <a:pPr algn="ctr"/>
            <a:endParaRPr lang="en-GB" dirty="0">
              <a:solidFill>
                <a:schemeClr val="bg1"/>
              </a:solidFill>
              <a:latin typeface="Franklin Gothic Demi" panose="020B07030201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A054144-400B-4512-BD76-C4DC60B1B860}"/>
              </a:ext>
            </a:extLst>
          </p:cNvPr>
          <p:cNvSpPr>
            <a:spLocks noGrp="1"/>
          </p:cNvSpPr>
          <p:nvPr>
            <p:ph idx="1"/>
          </p:nvPr>
        </p:nvSpPr>
        <p:spPr/>
        <p:txBody>
          <a:bodyPr/>
          <a:lstStyle/>
          <a:p>
            <a:endParaRPr lang="en-GB" dirty="0"/>
          </a:p>
        </p:txBody>
      </p:sp>
      <p:pic>
        <p:nvPicPr>
          <p:cNvPr id="4098" name="Picture 2" descr="Image result for platooning trucks gif">
            <a:extLst>
              <a:ext uri="{FF2B5EF4-FFF2-40B4-BE49-F238E27FC236}">
                <a16:creationId xmlns:a16="http://schemas.microsoft.com/office/drawing/2014/main" id="{F288E52A-DFF3-4292-8B72-EBA552BC6DEA}"/>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842912" y="491969"/>
            <a:ext cx="10470397" cy="5889598"/>
          </a:xfrm>
          <a:prstGeom prst="rect">
            <a:avLst/>
          </a:prstGeom>
          <a:noFill/>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480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140351" y="320842"/>
            <a:ext cx="9875520" cy="1356360"/>
          </a:xfrm>
        </p:spPr>
        <p:txBody>
          <a:bodyPr/>
          <a:lstStyle/>
          <a:p>
            <a:pPr algn="ctr"/>
            <a:r>
              <a:rPr lang="en-GB" dirty="0">
                <a:latin typeface="Franklin Gothic Demi" panose="020B0703020102020204" pitchFamily="34" charset="0"/>
                <a:cs typeface="Arial" panose="020B0604020202020204" pitchFamily="34" charset="0"/>
              </a:rPr>
              <a:t>Daimler </a:t>
            </a:r>
            <a:r>
              <a:rPr lang="en-GB" u="sng" dirty="0">
                <a:latin typeface="Franklin Gothic Demi" panose="020B0703020102020204" pitchFamily="34" charset="0"/>
                <a:cs typeface="Arial" panose="020B0604020202020204" pitchFamily="34" charset="0"/>
              </a:rPr>
              <a:t>Freightliner inspiration</a:t>
            </a:r>
          </a:p>
        </p:txBody>
      </p:sp>
      <p:sp>
        <p:nvSpPr>
          <p:cNvPr id="3" name="Content Placeholder 2">
            <a:extLst>
              <a:ext uri="{FF2B5EF4-FFF2-40B4-BE49-F238E27FC236}">
                <a16:creationId xmlns:a16="http://schemas.microsoft.com/office/drawing/2014/main" id="{DA054144-400B-4512-BD76-C4DC60B1B860}"/>
              </a:ext>
            </a:extLst>
          </p:cNvPr>
          <p:cNvSpPr>
            <a:spLocks noGrp="1"/>
          </p:cNvSpPr>
          <p:nvPr>
            <p:ph idx="1"/>
          </p:nvPr>
        </p:nvSpPr>
        <p:spPr>
          <a:xfrm>
            <a:off x="641684" y="2057400"/>
            <a:ext cx="5053263" cy="4038600"/>
          </a:xfrm>
        </p:spPr>
        <p:txBody>
          <a:bodyPr>
            <a:normAutofit fontScale="92500"/>
          </a:bodyPr>
          <a:lstStyle/>
          <a:p>
            <a:pPr marL="45720" indent="0">
              <a:buNone/>
            </a:pPr>
            <a:r>
              <a:rPr lang="en-GB" sz="2800" b="1" dirty="0">
                <a:solidFill>
                  <a:schemeClr val="tx1"/>
                </a:solidFill>
              </a:rPr>
              <a:t>-Daimlers best-known autonomous vehicle project</a:t>
            </a:r>
          </a:p>
          <a:p>
            <a:pPr marL="45720" indent="0">
              <a:buNone/>
            </a:pPr>
            <a:r>
              <a:rPr lang="en-GB" sz="2800" b="1" dirty="0">
                <a:solidFill>
                  <a:schemeClr val="tx1"/>
                </a:solidFill>
              </a:rPr>
              <a:t>- In collaboration with Nvidia (chip maker) and Bosch (parts manufacturing)</a:t>
            </a:r>
          </a:p>
          <a:p>
            <a:pPr marL="45720" indent="0">
              <a:buNone/>
            </a:pPr>
            <a:r>
              <a:rPr lang="en-GB" sz="2800" b="1" dirty="0">
                <a:solidFill>
                  <a:schemeClr val="tx1"/>
                </a:solidFill>
              </a:rPr>
              <a:t>-First of it’s kind to be permitted to drive autonomously on Nevada's highways in 2015</a:t>
            </a:r>
          </a:p>
        </p:txBody>
      </p:sp>
      <p:pic>
        <p:nvPicPr>
          <p:cNvPr id="4" name="Content Placeholder 3">
            <a:extLst>
              <a:ext uri="{FF2B5EF4-FFF2-40B4-BE49-F238E27FC236}">
                <a16:creationId xmlns:a16="http://schemas.microsoft.com/office/drawing/2014/main" id="{A88E550D-D06C-4A95-8C0F-58174763E44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79225" y="1844298"/>
            <a:ext cx="5084059" cy="4616319"/>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73838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B8AE9C-5D15-4F5F-A640-6EF444909BA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3470" y="0"/>
            <a:ext cx="11623729" cy="6852627"/>
          </a:xfrm>
          <a:prstGeom prst="rect">
            <a:avLst/>
          </a:prstGeom>
        </p:spPr>
      </p:pic>
    </p:spTree>
    <p:extLst>
      <p:ext uri="{BB962C8B-B14F-4D97-AF65-F5344CB8AC3E}">
        <p14:creationId xmlns:p14="http://schemas.microsoft.com/office/powerpoint/2010/main" val="1628512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054144-400B-4512-BD76-C4DC60B1B860}"/>
              </a:ext>
            </a:extLst>
          </p:cNvPr>
          <p:cNvSpPr>
            <a:spLocks noGrp="1"/>
          </p:cNvSpPr>
          <p:nvPr>
            <p:ph idx="1"/>
          </p:nvPr>
        </p:nvSpPr>
        <p:spPr>
          <a:xfrm>
            <a:off x="1143000" y="1733486"/>
            <a:ext cx="9204960" cy="4151454"/>
          </a:xfrm>
        </p:spPr>
        <p:txBody>
          <a:bodyPr>
            <a:normAutofit lnSpcReduction="10000"/>
          </a:bodyPr>
          <a:lstStyle/>
          <a:p>
            <a:r>
              <a:rPr lang="en-GB" dirty="0">
                <a:solidFill>
                  <a:schemeClr val="tx1"/>
                </a:solidFill>
                <a:latin typeface="Franklin Gothic Demi" panose="020B0703020102020204" pitchFamily="34" charset="0"/>
              </a:rPr>
              <a:t>4 Million current workers in the US Driving Industry not including those for private hire work and 2 million in the UK</a:t>
            </a:r>
          </a:p>
          <a:p>
            <a:r>
              <a:rPr lang="en-GB" dirty="0">
                <a:solidFill>
                  <a:schemeClr val="tx1"/>
                </a:solidFill>
                <a:latin typeface="Franklin Gothic Demi" panose="020B0703020102020204" pitchFamily="34" charset="0"/>
              </a:rPr>
              <a:t>900,000 commercially licensed drivers will be needed in the US haulage industry in the next decade</a:t>
            </a:r>
          </a:p>
          <a:p>
            <a:r>
              <a:rPr lang="en-GB" dirty="0">
                <a:solidFill>
                  <a:schemeClr val="tx1"/>
                </a:solidFill>
                <a:latin typeface="Franklin Gothic Demi" panose="020B0703020102020204" pitchFamily="34" charset="0"/>
              </a:rPr>
              <a:t>Low interest from younger workers</a:t>
            </a:r>
          </a:p>
          <a:p>
            <a:r>
              <a:rPr lang="en-GB" dirty="0">
                <a:solidFill>
                  <a:schemeClr val="tx1"/>
                </a:solidFill>
                <a:latin typeface="Franklin Gothic Demi" panose="020B0703020102020204" pitchFamily="34" charset="0"/>
              </a:rPr>
              <a:t>New jobs created for maintaining vehicles, monitoring vehicles, maintaining and adapting software.</a:t>
            </a:r>
          </a:p>
          <a:p>
            <a:r>
              <a:rPr lang="en-GB" dirty="0">
                <a:solidFill>
                  <a:schemeClr val="tx1"/>
                </a:solidFill>
                <a:latin typeface="Franklin Gothic Demi" panose="020B0703020102020204" pitchFamily="34" charset="0"/>
              </a:rPr>
              <a:t>Autonomous ride sharing (more surplus to be spent elsewhere)</a:t>
            </a:r>
          </a:p>
          <a:p>
            <a:r>
              <a:rPr lang="en-GB" dirty="0">
                <a:solidFill>
                  <a:schemeClr val="tx1"/>
                </a:solidFill>
                <a:latin typeface="Franklin Gothic Demi" panose="020B0703020102020204" pitchFamily="34" charset="0"/>
              </a:rPr>
              <a:t>Automation has helped reduce back breaking / labour intensive / dangerous work in the past, creating higher paid machine operated jobs, why shouldn’t it here?</a:t>
            </a:r>
          </a:p>
          <a:p>
            <a:pPr marL="0" indent="0">
              <a:buNone/>
            </a:pPr>
            <a:endParaRPr lang="en-GB" dirty="0"/>
          </a:p>
        </p:txBody>
      </p:sp>
      <p:sp>
        <p:nvSpPr>
          <p:cNvPr id="4" name="Title 1">
            <a:extLst>
              <a:ext uri="{FF2B5EF4-FFF2-40B4-BE49-F238E27FC236}">
                <a16:creationId xmlns:a16="http://schemas.microsoft.com/office/drawing/2014/main" id="{2EB6DFA1-02E0-40F3-A1AE-3E303A84EC74}"/>
              </a:ext>
            </a:extLst>
          </p:cNvPr>
          <p:cNvSpPr>
            <a:spLocks noGrp="1"/>
          </p:cNvSpPr>
          <p:nvPr>
            <p:ph type="title"/>
          </p:nvPr>
        </p:nvSpPr>
        <p:spPr>
          <a:xfrm>
            <a:off x="1143000" y="377125"/>
            <a:ext cx="9875520" cy="1356360"/>
          </a:xfrm>
        </p:spPr>
        <p:txBody>
          <a:bodyPr/>
          <a:lstStyle/>
          <a:p>
            <a:pPr algn="ctr"/>
            <a:r>
              <a:rPr lang="en-GB" dirty="0">
                <a:latin typeface="Franklin Gothic Demi" panose="020B0703020102020204" pitchFamily="34" charset="0"/>
              </a:rPr>
              <a:t>UNEMPLOYMENT?</a:t>
            </a:r>
            <a:br>
              <a:rPr lang="en-GB" dirty="0">
                <a:latin typeface="Franklin Gothic Demi" panose="020B0703020102020204" pitchFamily="34" charset="0"/>
              </a:rPr>
            </a:br>
            <a:r>
              <a:rPr lang="en-GB" sz="1800" dirty="0">
                <a:latin typeface="Franklin Gothic Demi" panose="020B0703020102020204" pitchFamily="34" charset="0"/>
              </a:rPr>
              <a:t>(potential)</a:t>
            </a:r>
          </a:p>
        </p:txBody>
      </p:sp>
    </p:spTree>
    <p:extLst>
      <p:ext uri="{BB962C8B-B14F-4D97-AF65-F5344CB8AC3E}">
        <p14:creationId xmlns:p14="http://schemas.microsoft.com/office/powerpoint/2010/main" val="3525903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054144-400B-4512-BD76-C4DC60B1B860}"/>
              </a:ext>
            </a:extLst>
          </p:cNvPr>
          <p:cNvSpPr>
            <a:spLocks noGrp="1"/>
          </p:cNvSpPr>
          <p:nvPr>
            <p:ph idx="1"/>
          </p:nvPr>
        </p:nvSpPr>
        <p:spPr>
          <a:xfrm>
            <a:off x="1143000" y="894806"/>
            <a:ext cx="9872871" cy="4744806"/>
          </a:xfrm>
        </p:spPr>
        <p:txBody>
          <a:bodyPr>
            <a:normAutofit/>
          </a:bodyPr>
          <a:lstStyle/>
          <a:p>
            <a:pPr marL="0" indent="0" algn="ctr">
              <a:buNone/>
            </a:pPr>
            <a:r>
              <a:rPr lang="en-GB" sz="3200" dirty="0">
                <a:solidFill>
                  <a:schemeClr val="tx1"/>
                </a:solidFill>
                <a:latin typeface="Franklin Gothic Demi" panose="020B0703020102020204" pitchFamily="34" charset="0"/>
              </a:rPr>
              <a:t>“due to our discovery of means of economising the use of labour outrunning the pace at which we can find new uses for labour” (Keynes, 1933).</a:t>
            </a:r>
          </a:p>
        </p:txBody>
      </p:sp>
    </p:spTree>
    <p:extLst>
      <p:ext uri="{BB962C8B-B14F-4D97-AF65-F5344CB8AC3E}">
        <p14:creationId xmlns:p14="http://schemas.microsoft.com/office/powerpoint/2010/main" val="494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3B57-5D67-4DE9-B865-DC0B0611FE24}"/>
              </a:ext>
            </a:extLst>
          </p:cNvPr>
          <p:cNvSpPr>
            <a:spLocks noGrp="1"/>
          </p:cNvSpPr>
          <p:nvPr>
            <p:ph type="title"/>
          </p:nvPr>
        </p:nvSpPr>
        <p:spPr>
          <a:xfrm>
            <a:off x="1140351" y="320842"/>
            <a:ext cx="9875520" cy="1356360"/>
          </a:xfrm>
        </p:spPr>
        <p:txBody>
          <a:bodyPr/>
          <a:lstStyle/>
          <a:p>
            <a:pPr algn="ctr"/>
            <a:endParaRPr lang="en-GB" dirty="0">
              <a:solidFill>
                <a:schemeClr val="bg1"/>
              </a:solidFill>
              <a:latin typeface="Franklin Gothic Demi" panose="020B07030201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A054144-400B-4512-BD76-C4DC60B1B860}"/>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286074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629200" y="984967"/>
            <a:ext cx="10962800" cy="1023600"/>
          </a:xfrm>
          <a:prstGeom prst="rect">
            <a:avLst/>
          </a:prstGeom>
        </p:spPr>
        <p:txBody>
          <a:bodyPr vert="horz" wrap="square" lIns="121900" tIns="121900" rIns="121900" bIns="121900" rtlCol="0" anchor="b" anchorCtr="0">
            <a:noAutofit/>
          </a:bodyPr>
          <a:lstStyle/>
          <a:p>
            <a:r>
              <a:rPr lang="en"/>
              <a:t>Artificial Vision</a:t>
            </a:r>
          </a:p>
        </p:txBody>
      </p:sp>
      <p:sp>
        <p:nvSpPr>
          <p:cNvPr id="68" name="Shape 68"/>
          <p:cNvSpPr txBox="1">
            <a:spLocks noGrp="1"/>
          </p:cNvSpPr>
          <p:nvPr>
            <p:ph type="body" idx="1"/>
          </p:nvPr>
        </p:nvSpPr>
        <p:spPr>
          <a:xfrm>
            <a:off x="4803267" y="2714200"/>
            <a:ext cx="10962800" cy="3613600"/>
          </a:xfrm>
          <a:prstGeom prst="rect">
            <a:avLst/>
          </a:prstGeom>
        </p:spPr>
        <p:txBody>
          <a:bodyPr vert="horz" wrap="square" lIns="121900" tIns="121900" rIns="121900" bIns="121900" rtlCol="0" anchor="t" anchorCtr="0">
            <a:noAutofit/>
          </a:bodyPr>
          <a:lstStyle/>
          <a:p>
            <a:pPr marL="609585" indent="-457189"/>
            <a:r>
              <a:rPr lang="en"/>
              <a:t>What is </a:t>
            </a:r>
            <a:r>
              <a:rPr lang="en" i="1"/>
              <a:t>Artificial Vision? </a:t>
            </a:r>
          </a:p>
          <a:p>
            <a:pPr marL="609585" indent="-457189"/>
            <a:r>
              <a:rPr lang="en"/>
              <a:t>Where and how </a:t>
            </a:r>
            <a:r>
              <a:rPr lang="en" i="1"/>
              <a:t>Artificial Vision</a:t>
            </a:r>
            <a:r>
              <a:rPr lang="en"/>
              <a:t> is being used</a:t>
            </a:r>
          </a:p>
          <a:p>
            <a:pPr marL="609585" indent="-457189"/>
            <a:r>
              <a:rPr lang="en"/>
              <a:t>Demo of </a:t>
            </a:r>
            <a:r>
              <a:rPr lang="en" i="1"/>
              <a:t>Artificial Vision</a:t>
            </a:r>
          </a:p>
          <a:p>
            <a:pPr>
              <a:buNone/>
            </a:pPr>
            <a:endParaRPr/>
          </a:p>
        </p:txBody>
      </p:sp>
      <p:pic>
        <p:nvPicPr>
          <p:cNvPr id="69" name="Shape 6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76068" y="2848699"/>
            <a:ext cx="3933801" cy="2950335"/>
          </a:xfrm>
          <a:prstGeom prst="rect">
            <a:avLst/>
          </a:prstGeom>
          <a:noFill/>
          <a:ln>
            <a:noFill/>
          </a:ln>
        </p:spPr>
      </p:pic>
      <p:sp>
        <p:nvSpPr>
          <p:cNvPr id="70" name="Shape 70"/>
          <p:cNvSpPr txBox="1"/>
          <p:nvPr/>
        </p:nvSpPr>
        <p:spPr>
          <a:xfrm>
            <a:off x="342967" y="5351933"/>
            <a:ext cx="4000000" cy="1331600"/>
          </a:xfrm>
          <a:prstGeom prst="rect">
            <a:avLst/>
          </a:prstGeom>
          <a:noFill/>
          <a:ln>
            <a:noFill/>
          </a:ln>
        </p:spPr>
        <p:txBody>
          <a:bodyPr wrap="square" lIns="121900" tIns="121900" rIns="121900" bIns="121900" anchor="ctr" anchorCtr="0">
            <a:noAutofit/>
          </a:bodyPr>
          <a:lstStyle/>
          <a:p>
            <a:r>
              <a:rPr lang="en" sz="1333"/>
              <a:t>(recapguide 2001)</a:t>
            </a:r>
          </a:p>
        </p:txBody>
      </p:sp>
    </p:spTree>
    <p:extLst>
      <p:ext uri="{BB962C8B-B14F-4D97-AF65-F5344CB8AC3E}">
        <p14:creationId xmlns:p14="http://schemas.microsoft.com/office/powerpoint/2010/main" val="1156745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14600" y="2753800"/>
            <a:ext cx="10962800" cy="1350400"/>
          </a:xfrm>
          <a:prstGeom prst="rect">
            <a:avLst/>
          </a:prstGeom>
        </p:spPr>
        <p:txBody>
          <a:bodyPr vert="horz" wrap="square" lIns="121900" tIns="121900" rIns="121900" bIns="121900" rtlCol="0" anchor="ctr" anchorCtr="0">
            <a:noAutofit/>
          </a:bodyPr>
          <a:lstStyle/>
          <a:p>
            <a:r>
              <a:rPr lang="en"/>
              <a:t>What is Artificial Vision? </a:t>
            </a:r>
          </a:p>
        </p:txBody>
      </p:sp>
      <p:sp>
        <p:nvSpPr>
          <p:cNvPr id="76" name="Shape 76"/>
          <p:cNvSpPr txBox="1"/>
          <p:nvPr/>
        </p:nvSpPr>
        <p:spPr>
          <a:xfrm>
            <a:off x="8546300" y="6218400"/>
            <a:ext cx="3995200" cy="639600"/>
          </a:xfrm>
          <a:prstGeom prst="rect">
            <a:avLst/>
          </a:prstGeom>
          <a:noFill/>
          <a:ln>
            <a:noFill/>
          </a:ln>
        </p:spPr>
        <p:txBody>
          <a:bodyPr wrap="square" lIns="121900" tIns="121900" rIns="121900" bIns="121900" anchor="t" anchorCtr="0">
            <a:noAutofit/>
          </a:bodyPr>
          <a:lstStyle/>
          <a:p>
            <a:r>
              <a:rPr lang="en" sz="2400">
                <a:solidFill>
                  <a:schemeClr val="lt1"/>
                </a:solidFill>
                <a:latin typeface="Roboto"/>
                <a:ea typeface="Roboto"/>
                <a:cs typeface="Roboto"/>
                <a:sym typeface="Roboto"/>
              </a:rPr>
              <a:t>(Bmva n.d)  (Kaiser 2017) </a:t>
            </a:r>
          </a:p>
        </p:txBody>
      </p:sp>
    </p:spTree>
    <p:extLst>
      <p:ext uri="{BB962C8B-B14F-4D97-AF65-F5344CB8AC3E}">
        <p14:creationId xmlns:p14="http://schemas.microsoft.com/office/powerpoint/2010/main" val="4060395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629200" y="984967"/>
            <a:ext cx="10962800" cy="1023600"/>
          </a:xfrm>
          <a:prstGeom prst="rect">
            <a:avLst/>
          </a:prstGeom>
        </p:spPr>
        <p:txBody>
          <a:bodyPr vert="horz" wrap="square" lIns="121900" tIns="121900" rIns="121900" bIns="121900" rtlCol="0" anchor="b" anchorCtr="0">
            <a:noAutofit/>
          </a:bodyPr>
          <a:lstStyle/>
          <a:p>
            <a:r>
              <a:rPr lang="en"/>
              <a:t>Where is Artificial Vision being used?</a:t>
            </a:r>
          </a:p>
        </p:txBody>
      </p:sp>
      <p:sp>
        <p:nvSpPr>
          <p:cNvPr id="82" name="Shape 82"/>
          <p:cNvSpPr txBox="1">
            <a:spLocks noGrp="1"/>
          </p:cNvSpPr>
          <p:nvPr>
            <p:ph type="body" idx="1"/>
          </p:nvPr>
        </p:nvSpPr>
        <p:spPr>
          <a:xfrm>
            <a:off x="465933" y="2669967"/>
            <a:ext cx="10962800" cy="3613600"/>
          </a:xfrm>
          <a:prstGeom prst="rect">
            <a:avLst/>
          </a:prstGeom>
        </p:spPr>
        <p:txBody>
          <a:bodyPr vert="horz" wrap="square" lIns="121900" tIns="121900" rIns="121900" bIns="121900" rtlCol="0" anchor="t" anchorCtr="0">
            <a:noAutofit/>
          </a:bodyPr>
          <a:lstStyle/>
          <a:p>
            <a:pPr marL="609585" indent="-457189"/>
            <a:r>
              <a:rPr lang="en" b="1" dirty="0">
                <a:solidFill>
                  <a:schemeClr val="tx1"/>
                </a:solidFill>
              </a:rPr>
              <a:t>ANPR Cameras (</a:t>
            </a:r>
            <a:r>
              <a:rPr lang="en" b="1" i="1" dirty="0">
                <a:solidFill>
                  <a:schemeClr val="tx1"/>
                </a:solidFill>
              </a:rPr>
              <a:t>Automatic Number Plate Recognition</a:t>
            </a:r>
            <a:r>
              <a:rPr lang="en" b="1" dirty="0">
                <a:solidFill>
                  <a:schemeClr val="tx1"/>
                </a:solidFill>
              </a:rPr>
              <a:t>) </a:t>
            </a:r>
          </a:p>
          <a:p>
            <a:pPr marL="609585" indent="-457189"/>
            <a:r>
              <a:rPr lang="en" b="1" dirty="0">
                <a:solidFill>
                  <a:schemeClr val="tx1"/>
                </a:solidFill>
              </a:rPr>
              <a:t>Indexing image and text </a:t>
            </a:r>
          </a:p>
          <a:p>
            <a:pPr marL="609585" indent="-457189"/>
            <a:r>
              <a:rPr lang="en" b="1" dirty="0">
                <a:solidFill>
                  <a:schemeClr val="tx1"/>
                </a:solidFill>
              </a:rPr>
              <a:t>Facial recognition </a:t>
            </a:r>
          </a:p>
          <a:p>
            <a:pPr marL="609585" indent="-457189"/>
            <a:r>
              <a:rPr lang="en" b="1" dirty="0">
                <a:solidFill>
                  <a:schemeClr val="tx1"/>
                </a:solidFill>
              </a:rPr>
              <a:t>ORC (</a:t>
            </a:r>
            <a:r>
              <a:rPr lang="en" b="1" i="1" dirty="0">
                <a:solidFill>
                  <a:schemeClr val="tx1"/>
                </a:solidFill>
              </a:rPr>
              <a:t>Optical Character Recognition</a:t>
            </a:r>
            <a:r>
              <a:rPr lang="en" b="1" dirty="0">
                <a:solidFill>
                  <a:schemeClr val="tx1"/>
                </a:solidFill>
              </a:rPr>
              <a:t>)</a:t>
            </a:r>
          </a:p>
          <a:p>
            <a:pPr marL="609585" indent="-457189"/>
            <a:r>
              <a:rPr lang="en" b="1" dirty="0">
                <a:solidFill>
                  <a:schemeClr val="tx1"/>
                </a:solidFill>
              </a:rPr>
              <a:t>Object recognition</a:t>
            </a:r>
          </a:p>
          <a:p>
            <a:pPr marL="609585" indent="-457189"/>
            <a:r>
              <a:rPr lang="en" b="1" dirty="0">
                <a:solidFill>
                  <a:schemeClr val="tx1"/>
                </a:solidFill>
              </a:rPr>
              <a:t>Landmark recognition  </a:t>
            </a:r>
          </a:p>
          <a:p>
            <a:pPr marL="609585" indent="-457189"/>
            <a:r>
              <a:rPr lang="en" b="1" dirty="0">
                <a:solidFill>
                  <a:schemeClr val="tx1"/>
                </a:solidFill>
              </a:rPr>
              <a:t>People tracking</a:t>
            </a:r>
          </a:p>
          <a:p>
            <a:pPr marL="609585" indent="-457189"/>
            <a:r>
              <a:rPr lang="en" b="1" dirty="0">
                <a:solidFill>
                  <a:schemeClr val="tx1"/>
                </a:solidFill>
              </a:rPr>
              <a:t>Driver Assistance</a:t>
            </a:r>
          </a:p>
          <a:p>
            <a:pPr>
              <a:buNone/>
            </a:pPr>
            <a:r>
              <a:rPr lang="en" b="1" dirty="0">
                <a:solidFill>
                  <a:schemeClr val="tx1"/>
                </a:solidFill>
              </a:rPr>
              <a:t>(ventureradar 2017)(gov uk 2017)(Google Dev n.d)</a:t>
            </a:r>
          </a:p>
          <a:p>
            <a:pPr>
              <a:buNone/>
            </a:pPr>
            <a:endParaRPr dirty="0"/>
          </a:p>
          <a:p>
            <a:pPr>
              <a:buNone/>
            </a:pPr>
            <a:endParaRPr dirty="0"/>
          </a:p>
        </p:txBody>
      </p:sp>
      <p:pic>
        <p:nvPicPr>
          <p:cNvPr id="83" name="Shape 83"/>
          <p:cNvPicPr preferRelativeResize="0"/>
          <p:nvPr/>
        </p:nvPicPr>
        <p:blipFill>
          <a:blip r:embed="rId3">
            <a:alphaModFix/>
          </a:blip>
          <a:stretch>
            <a:fillRect/>
          </a:stretch>
        </p:blipFill>
        <p:spPr>
          <a:xfrm>
            <a:off x="6886800" y="2682068"/>
            <a:ext cx="5063800" cy="3933033"/>
          </a:xfrm>
          <a:prstGeom prst="rect">
            <a:avLst/>
          </a:prstGeom>
          <a:noFill/>
          <a:ln>
            <a:noFill/>
          </a:ln>
        </p:spPr>
      </p:pic>
      <p:sp>
        <p:nvSpPr>
          <p:cNvPr id="84" name="Shape 84"/>
          <p:cNvSpPr txBox="1"/>
          <p:nvPr/>
        </p:nvSpPr>
        <p:spPr>
          <a:xfrm>
            <a:off x="9106400" y="4450133"/>
            <a:ext cx="4000000" cy="4000000"/>
          </a:xfrm>
          <a:prstGeom prst="rect">
            <a:avLst/>
          </a:prstGeom>
          <a:noFill/>
          <a:ln>
            <a:noFill/>
          </a:ln>
        </p:spPr>
        <p:txBody>
          <a:bodyPr wrap="square" lIns="121900" tIns="121900" rIns="121900" bIns="121900" anchor="ctr" anchorCtr="0">
            <a:noAutofit/>
          </a:bodyPr>
          <a:lstStyle/>
          <a:p>
            <a:r>
              <a:rPr lang="en" sz="2400"/>
              <a:t> </a:t>
            </a:r>
            <a:r>
              <a:rPr lang="en" sz="1333"/>
              <a:t>(Google Cloud 2015)</a:t>
            </a:r>
          </a:p>
        </p:txBody>
      </p:sp>
    </p:spTree>
    <p:extLst>
      <p:ext uri="{BB962C8B-B14F-4D97-AF65-F5344CB8AC3E}">
        <p14:creationId xmlns:p14="http://schemas.microsoft.com/office/powerpoint/2010/main" val="356321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127" y="460764"/>
            <a:ext cx="8534400" cy="1507067"/>
          </a:xfrm>
        </p:spPr>
        <p:txBody>
          <a:bodyPr>
            <a:normAutofit/>
          </a:bodyPr>
          <a:lstStyle/>
          <a:p>
            <a:r>
              <a:rPr lang="en-US" sz="4000" b="1" dirty="0"/>
              <a:t>What are the risks of AI?</a:t>
            </a:r>
          </a:p>
        </p:txBody>
      </p:sp>
      <p:sp>
        <p:nvSpPr>
          <p:cNvPr id="3" name="Content Placeholder 2"/>
          <p:cNvSpPr>
            <a:spLocks noGrp="1"/>
          </p:cNvSpPr>
          <p:nvPr>
            <p:ph idx="1"/>
          </p:nvPr>
        </p:nvSpPr>
        <p:spPr>
          <a:xfrm>
            <a:off x="652127" y="1760620"/>
            <a:ext cx="10176294" cy="4640180"/>
          </a:xfrm>
        </p:spPr>
        <p:txBody>
          <a:bodyPr>
            <a:normAutofit/>
          </a:bodyPr>
          <a:lstStyle/>
          <a:p>
            <a:r>
              <a:rPr lang="en-US" sz="2400" b="1" dirty="0">
                <a:solidFill>
                  <a:schemeClr val="tx1"/>
                </a:solidFill>
              </a:rPr>
              <a:t>Job loss </a:t>
            </a:r>
            <a:r>
              <a:rPr lang="mr-IN" sz="2400" b="1" dirty="0">
                <a:solidFill>
                  <a:schemeClr val="tx1"/>
                </a:solidFill>
              </a:rPr>
              <a:t>–</a:t>
            </a:r>
            <a:r>
              <a:rPr lang="en-US" sz="2400" b="1" dirty="0">
                <a:solidFill>
                  <a:schemeClr val="tx1"/>
                </a:solidFill>
              </a:rPr>
              <a:t> One of the main area of concern with AI are the job losses. It has already displaced many low skilled jobs and it is likely to even further extended to new level.</a:t>
            </a:r>
          </a:p>
          <a:p>
            <a:r>
              <a:rPr lang="en-US" sz="2400" b="1" dirty="0">
                <a:solidFill>
                  <a:schemeClr val="tx1"/>
                </a:solidFill>
              </a:rPr>
              <a:t>Distribution of power </a:t>
            </a:r>
            <a:r>
              <a:rPr lang="mr-IN" sz="2400" b="1" dirty="0">
                <a:solidFill>
                  <a:schemeClr val="tx1"/>
                </a:solidFill>
              </a:rPr>
              <a:t>–</a:t>
            </a:r>
            <a:r>
              <a:rPr lang="en-US" sz="2400" b="1" dirty="0">
                <a:solidFill>
                  <a:schemeClr val="tx1"/>
                </a:solidFill>
              </a:rPr>
              <a:t> Carries the risk of taking control away from humans. Nations that are in possessions of AI could theoretically kills humans without needing to pull the trigger.</a:t>
            </a:r>
          </a:p>
          <a:p>
            <a:r>
              <a:rPr lang="en-US" sz="2400" b="1" dirty="0">
                <a:solidFill>
                  <a:schemeClr val="tx1"/>
                </a:solidFill>
              </a:rPr>
              <a:t>Lack of judgement calls </a:t>
            </a:r>
            <a:r>
              <a:rPr lang="mr-IN" sz="2400" b="1" dirty="0">
                <a:solidFill>
                  <a:schemeClr val="tx1"/>
                </a:solidFill>
              </a:rPr>
              <a:t>–</a:t>
            </a:r>
            <a:r>
              <a:rPr lang="en-US" sz="2400" b="1" dirty="0">
                <a:solidFill>
                  <a:schemeClr val="tx1"/>
                </a:solidFill>
              </a:rPr>
              <a:t> With humans you are able to take on unique circumstances and judgment calls into account when the decisions are being made something which AI may never be able to do. </a:t>
            </a:r>
          </a:p>
        </p:txBody>
      </p:sp>
    </p:spTree>
    <p:extLst>
      <p:ext uri="{BB962C8B-B14F-4D97-AF65-F5344CB8AC3E}">
        <p14:creationId xmlns:p14="http://schemas.microsoft.com/office/powerpoint/2010/main" val="590171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131000" y="21800"/>
            <a:ext cx="11768800" cy="803600"/>
          </a:xfrm>
          <a:prstGeom prst="rect">
            <a:avLst/>
          </a:prstGeom>
        </p:spPr>
        <p:txBody>
          <a:bodyPr vert="horz" wrap="square" lIns="121900" tIns="121900" rIns="121900" bIns="121900" rtlCol="0" anchor="ctr" anchorCtr="0">
            <a:noAutofit/>
          </a:bodyPr>
          <a:lstStyle/>
          <a:p>
            <a:pPr>
              <a:spcBef>
                <a:spcPts val="0"/>
              </a:spcBef>
            </a:pPr>
            <a:r>
              <a:rPr lang="en" b="1" dirty="0"/>
              <a:t>Landmarks Recognition</a:t>
            </a:r>
          </a:p>
        </p:txBody>
      </p:sp>
      <p:sp>
        <p:nvSpPr>
          <p:cNvPr id="90" name="Shape 90"/>
          <p:cNvSpPr txBox="1">
            <a:spLocks noGrp="1"/>
          </p:cNvSpPr>
          <p:nvPr>
            <p:ph type="body" idx="4294967295"/>
          </p:nvPr>
        </p:nvSpPr>
        <p:spPr>
          <a:xfrm>
            <a:off x="131000" y="985833"/>
            <a:ext cx="11768800" cy="758000"/>
          </a:xfrm>
          <a:prstGeom prst="rect">
            <a:avLst/>
          </a:prstGeom>
        </p:spPr>
        <p:txBody>
          <a:bodyPr vert="horz" wrap="square" lIns="121900" tIns="121900" rIns="121900" bIns="121900" rtlCol="0" anchor="t" anchorCtr="0">
            <a:noAutofit/>
          </a:bodyPr>
          <a:lstStyle/>
          <a:p>
            <a:pPr marL="609585" indent="-457189">
              <a:spcBef>
                <a:spcPts val="0"/>
              </a:spcBef>
            </a:pPr>
            <a:r>
              <a:rPr lang="en" b="1" dirty="0">
                <a:solidFill>
                  <a:schemeClr val="tx1"/>
                </a:solidFill>
              </a:rPr>
              <a:t>Google Vision API</a:t>
            </a:r>
          </a:p>
          <a:p>
            <a:pPr marL="609585" indent="-457189">
              <a:spcBef>
                <a:spcPts val="0"/>
              </a:spcBef>
            </a:pPr>
            <a:r>
              <a:rPr lang="en" b="1" dirty="0">
                <a:solidFill>
                  <a:schemeClr val="tx1"/>
                </a:solidFill>
              </a:rPr>
              <a:t>Images of a known Landmark</a:t>
            </a:r>
          </a:p>
        </p:txBody>
      </p:sp>
      <p:pic>
        <p:nvPicPr>
          <p:cNvPr id="91" name="Shape 91"/>
          <p:cNvPicPr preferRelativeResize="0"/>
          <p:nvPr/>
        </p:nvPicPr>
        <p:blipFill>
          <a:blip r:embed="rId3">
            <a:alphaModFix/>
          </a:blip>
          <a:stretch>
            <a:fillRect/>
          </a:stretch>
        </p:blipFill>
        <p:spPr>
          <a:xfrm>
            <a:off x="7539967" y="1695801"/>
            <a:ext cx="4304533" cy="3194900"/>
          </a:xfrm>
          <a:prstGeom prst="rect">
            <a:avLst/>
          </a:prstGeom>
          <a:noFill/>
          <a:ln>
            <a:noFill/>
          </a:ln>
        </p:spPr>
      </p:pic>
      <p:pic>
        <p:nvPicPr>
          <p:cNvPr id="92" name="Shape 9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931600" y="4311567"/>
            <a:ext cx="2132333" cy="2451333"/>
          </a:xfrm>
          <a:prstGeom prst="rect">
            <a:avLst/>
          </a:prstGeom>
          <a:noFill/>
          <a:ln>
            <a:noFill/>
          </a:ln>
        </p:spPr>
      </p:pic>
      <p:pic>
        <p:nvPicPr>
          <p:cNvPr id="93" name="Shape 9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639411" y="4222700"/>
            <a:ext cx="2432189" cy="2451333"/>
          </a:xfrm>
          <a:prstGeom prst="rect">
            <a:avLst/>
          </a:prstGeom>
          <a:noFill/>
          <a:ln>
            <a:noFill/>
          </a:ln>
        </p:spPr>
      </p:pic>
      <p:pic>
        <p:nvPicPr>
          <p:cNvPr id="94" name="Shape 9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240167" y="2360900"/>
            <a:ext cx="3899603" cy="2924672"/>
          </a:xfrm>
          <a:prstGeom prst="rect">
            <a:avLst/>
          </a:prstGeom>
          <a:noFill/>
          <a:ln>
            <a:noFill/>
          </a:ln>
        </p:spPr>
      </p:pic>
      <p:cxnSp>
        <p:nvCxnSpPr>
          <p:cNvPr id="95" name="Shape 95"/>
          <p:cNvCxnSpPr/>
          <p:nvPr/>
        </p:nvCxnSpPr>
        <p:spPr>
          <a:xfrm>
            <a:off x="4427933" y="3794000"/>
            <a:ext cx="2881600" cy="0"/>
          </a:xfrm>
          <a:prstGeom prst="straightConnector1">
            <a:avLst/>
          </a:prstGeom>
          <a:noFill/>
          <a:ln w="76200" cap="flat" cmpd="sng">
            <a:solidFill>
              <a:schemeClr val="accent1"/>
            </a:solidFill>
            <a:prstDash val="solid"/>
            <a:round/>
            <a:headEnd type="none" w="lg" len="lg"/>
            <a:tailEnd type="triangle" w="lg" len="lg"/>
          </a:ln>
        </p:spPr>
      </p:cxnSp>
      <p:sp>
        <p:nvSpPr>
          <p:cNvPr id="96" name="Shape 96"/>
          <p:cNvSpPr txBox="1"/>
          <p:nvPr/>
        </p:nvSpPr>
        <p:spPr>
          <a:xfrm>
            <a:off x="4427933" y="3306300"/>
            <a:ext cx="2506800" cy="1018000"/>
          </a:xfrm>
          <a:prstGeom prst="rect">
            <a:avLst/>
          </a:prstGeom>
          <a:noFill/>
          <a:ln>
            <a:noFill/>
          </a:ln>
        </p:spPr>
        <p:txBody>
          <a:bodyPr wrap="square" lIns="121900" tIns="121900" rIns="121900" bIns="121900" anchor="t" anchorCtr="0">
            <a:noAutofit/>
          </a:bodyPr>
          <a:lstStyle/>
          <a:p>
            <a:r>
              <a:rPr lang="en" sz="2400" b="1" dirty="0">
                <a:latin typeface="Roboto"/>
                <a:ea typeface="Roboto"/>
                <a:cs typeface="Roboto"/>
                <a:sym typeface="Roboto"/>
              </a:rPr>
              <a:t>Google Vision API</a:t>
            </a:r>
          </a:p>
        </p:txBody>
      </p:sp>
    </p:spTree>
    <p:extLst>
      <p:ext uri="{BB962C8B-B14F-4D97-AF65-F5344CB8AC3E}">
        <p14:creationId xmlns:p14="http://schemas.microsoft.com/office/powerpoint/2010/main" val="3585834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31000" y="21800"/>
            <a:ext cx="11768800" cy="803600"/>
          </a:xfrm>
          <a:prstGeom prst="rect">
            <a:avLst/>
          </a:prstGeom>
        </p:spPr>
        <p:txBody>
          <a:bodyPr vert="horz" wrap="square" lIns="121900" tIns="121900" rIns="121900" bIns="121900" rtlCol="0" anchor="ctr" anchorCtr="0">
            <a:noAutofit/>
          </a:bodyPr>
          <a:lstStyle/>
          <a:p>
            <a:pPr>
              <a:spcBef>
                <a:spcPts val="0"/>
              </a:spcBef>
            </a:pPr>
            <a:r>
              <a:rPr lang="en"/>
              <a:t>OCR (Optical Character Recognition)</a:t>
            </a:r>
          </a:p>
        </p:txBody>
      </p:sp>
      <p:pic>
        <p:nvPicPr>
          <p:cNvPr id="102" name="Shape 10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230305" y="1191065"/>
            <a:ext cx="2626395" cy="3001200"/>
          </a:xfrm>
          <a:prstGeom prst="rect">
            <a:avLst/>
          </a:prstGeom>
          <a:noFill/>
          <a:ln>
            <a:noFill/>
          </a:ln>
        </p:spPr>
      </p:pic>
      <p:pic>
        <p:nvPicPr>
          <p:cNvPr id="103" name="Shape 10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18467" y="1086234"/>
            <a:ext cx="4002867" cy="2659733"/>
          </a:xfrm>
          <a:prstGeom prst="rect">
            <a:avLst/>
          </a:prstGeom>
          <a:noFill/>
          <a:ln>
            <a:noFill/>
          </a:ln>
        </p:spPr>
      </p:pic>
      <p:pic>
        <p:nvPicPr>
          <p:cNvPr id="104" name="Shape 10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387367" y="1322431"/>
            <a:ext cx="2626395" cy="2453453"/>
          </a:xfrm>
          <a:prstGeom prst="rect">
            <a:avLst/>
          </a:prstGeom>
          <a:noFill/>
          <a:ln>
            <a:noFill/>
          </a:ln>
        </p:spPr>
      </p:pic>
      <p:cxnSp>
        <p:nvCxnSpPr>
          <p:cNvPr id="105" name="Shape 105"/>
          <p:cNvCxnSpPr/>
          <p:nvPr/>
        </p:nvCxnSpPr>
        <p:spPr>
          <a:xfrm rot="10800000">
            <a:off x="8384803" y="3675968"/>
            <a:ext cx="1144800" cy="258000"/>
          </a:xfrm>
          <a:prstGeom prst="straightConnector1">
            <a:avLst/>
          </a:prstGeom>
          <a:noFill/>
          <a:ln w="9525" cap="flat" cmpd="sng">
            <a:solidFill>
              <a:schemeClr val="accent1"/>
            </a:solidFill>
            <a:prstDash val="solid"/>
            <a:round/>
            <a:headEnd type="none" w="lg" len="lg"/>
            <a:tailEnd type="triangle" w="lg" len="lg"/>
          </a:ln>
        </p:spPr>
      </p:cxnSp>
      <p:cxnSp>
        <p:nvCxnSpPr>
          <p:cNvPr id="106" name="Shape 106"/>
          <p:cNvCxnSpPr/>
          <p:nvPr/>
        </p:nvCxnSpPr>
        <p:spPr>
          <a:xfrm flipH="1">
            <a:off x="8832532" y="2936535"/>
            <a:ext cx="585200" cy="293600"/>
          </a:xfrm>
          <a:prstGeom prst="straightConnector1">
            <a:avLst/>
          </a:prstGeom>
          <a:noFill/>
          <a:ln w="9525" cap="flat" cmpd="sng">
            <a:solidFill>
              <a:schemeClr val="accent1"/>
            </a:solidFill>
            <a:prstDash val="solid"/>
            <a:round/>
            <a:headEnd type="none" w="lg" len="lg"/>
            <a:tailEnd type="triangle" w="lg" len="lg"/>
          </a:ln>
        </p:spPr>
      </p:cxnSp>
      <p:cxnSp>
        <p:nvCxnSpPr>
          <p:cNvPr id="107" name="Shape 107"/>
          <p:cNvCxnSpPr/>
          <p:nvPr/>
        </p:nvCxnSpPr>
        <p:spPr>
          <a:xfrm flipH="1">
            <a:off x="8832368" y="1743188"/>
            <a:ext cx="645600" cy="106800"/>
          </a:xfrm>
          <a:prstGeom prst="straightConnector1">
            <a:avLst/>
          </a:prstGeom>
          <a:noFill/>
          <a:ln w="9525" cap="flat" cmpd="sng">
            <a:solidFill>
              <a:schemeClr val="accent1"/>
            </a:solidFill>
            <a:prstDash val="solid"/>
            <a:round/>
            <a:headEnd type="none" w="lg" len="lg"/>
            <a:tailEnd type="triangle" w="lg" len="lg"/>
          </a:ln>
        </p:spPr>
      </p:cxnSp>
      <p:cxnSp>
        <p:nvCxnSpPr>
          <p:cNvPr id="108" name="Shape 108"/>
          <p:cNvCxnSpPr/>
          <p:nvPr/>
        </p:nvCxnSpPr>
        <p:spPr>
          <a:xfrm>
            <a:off x="4489751" y="2534767"/>
            <a:ext cx="1729200" cy="28800"/>
          </a:xfrm>
          <a:prstGeom prst="straightConnector1">
            <a:avLst/>
          </a:prstGeom>
          <a:noFill/>
          <a:ln w="76200" cap="flat" cmpd="sng">
            <a:solidFill>
              <a:schemeClr val="accent1"/>
            </a:solidFill>
            <a:prstDash val="solid"/>
            <a:round/>
            <a:headEnd type="none" w="lg" len="lg"/>
            <a:tailEnd type="triangle" w="lg" len="lg"/>
          </a:ln>
        </p:spPr>
      </p:cxnSp>
      <p:sp>
        <p:nvSpPr>
          <p:cNvPr id="109" name="Shape 109"/>
          <p:cNvSpPr txBox="1"/>
          <p:nvPr/>
        </p:nvSpPr>
        <p:spPr>
          <a:xfrm>
            <a:off x="4226217" y="2025767"/>
            <a:ext cx="2506800" cy="1018000"/>
          </a:xfrm>
          <a:prstGeom prst="rect">
            <a:avLst/>
          </a:prstGeom>
          <a:noFill/>
          <a:ln>
            <a:noFill/>
          </a:ln>
        </p:spPr>
        <p:txBody>
          <a:bodyPr wrap="square" lIns="121900" tIns="121900" rIns="121900" bIns="121900" anchor="t" anchorCtr="0">
            <a:noAutofit/>
          </a:bodyPr>
          <a:lstStyle/>
          <a:p>
            <a:r>
              <a:rPr lang="en" sz="2400" b="1" dirty="0">
                <a:latin typeface="Roboto"/>
                <a:ea typeface="Roboto"/>
                <a:cs typeface="Roboto"/>
                <a:sym typeface="Roboto"/>
              </a:rPr>
              <a:t>Google Vision API</a:t>
            </a:r>
          </a:p>
        </p:txBody>
      </p:sp>
      <p:pic>
        <p:nvPicPr>
          <p:cNvPr id="110" name="Shape 11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236668" y="4966667"/>
            <a:ext cx="4620033" cy="757933"/>
          </a:xfrm>
          <a:prstGeom prst="rect">
            <a:avLst/>
          </a:prstGeom>
          <a:noFill/>
          <a:ln>
            <a:noFill/>
          </a:ln>
        </p:spPr>
      </p:pic>
      <p:sp>
        <p:nvSpPr>
          <p:cNvPr id="111" name="Shape 111"/>
          <p:cNvSpPr txBox="1"/>
          <p:nvPr/>
        </p:nvSpPr>
        <p:spPr>
          <a:xfrm>
            <a:off x="3961878" y="4735867"/>
            <a:ext cx="2506800" cy="1018000"/>
          </a:xfrm>
          <a:prstGeom prst="rect">
            <a:avLst/>
          </a:prstGeom>
          <a:noFill/>
          <a:ln>
            <a:noFill/>
          </a:ln>
        </p:spPr>
        <p:txBody>
          <a:bodyPr wrap="square" lIns="121900" tIns="121900" rIns="121900" bIns="121900" anchor="t" anchorCtr="0">
            <a:noAutofit/>
          </a:bodyPr>
          <a:lstStyle/>
          <a:p>
            <a:r>
              <a:rPr lang="en" sz="2400" b="1" dirty="0">
                <a:latin typeface="Roboto"/>
                <a:ea typeface="Roboto"/>
                <a:cs typeface="Roboto"/>
                <a:sym typeface="Roboto"/>
              </a:rPr>
              <a:t>Google Vision API</a:t>
            </a:r>
          </a:p>
        </p:txBody>
      </p:sp>
      <p:cxnSp>
        <p:nvCxnSpPr>
          <p:cNvPr id="112" name="Shape 112"/>
          <p:cNvCxnSpPr/>
          <p:nvPr/>
        </p:nvCxnSpPr>
        <p:spPr>
          <a:xfrm>
            <a:off x="4615017" y="5244867"/>
            <a:ext cx="1729200" cy="28800"/>
          </a:xfrm>
          <a:prstGeom prst="straightConnector1">
            <a:avLst/>
          </a:prstGeom>
          <a:noFill/>
          <a:ln w="76200" cap="flat" cmpd="sng">
            <a:solidFill>
              <a:schemeClr val="accent1"/>
            </a:solidFill>
            <a:prstDash val="solid"/>
            <a:round/>
            <a:headEnd type="none" w="lg" len="lg"/>
            <a:tailEnd type="triangle" w="lg" len="lg"/>
          </a:ln>
        </p:spPr>
      </p:cxnSp>
      <p:pic>
        <p:nvPicPr>
          <p:cNvPr id="113" name="Shape 113"/>
          <p:cNvPicPr preferRelativeResize="0"/>
          <p:nvPr/>
        </p:nvPicPr>
        <p:blipFill>
          <a:blip r:embed="rId7">
            <a:alphaModFix/>
          </a:blip>
          <a:stretch>
            <a:fillRect/>
          </a:stretch>
        </p:blipFill>
        <p:spPr>
          <a:xfrm>
            <a:off x="385700" y="4880200"/>
            <a:ext cx="3380117" cy="656333"/>
          </a:xfrm>
          <a:prstGeom prst="rect">
            <a:avLst/>
          </a:prstGeom>
          <a:noFill/>
          <a:ln>
            <a:noFill/>
          </a:ln>
        </p:spPr>
      </p:pic>
    </p:spTree>
    <p:extLst>
      <p:ext uri="{BB962C8B-B14F-4D97-AF65-F5344CB8AC3E}">
        <p14:creationId xmlns:p14="http://schemas.microsoft.com/office/powerpoint/2010/main" val="102194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131000" y="21800"/>
            <a:ext cx="11768800" cy="803600"/>
          </a:xfrm>
          <a:prstGeom prst="rect">
            <a:avLst/>
          </a:prstGeom>
        </p:spPr>
        <p:txBody>
          <a:bodyPr vert="horz" wrap="square" lIns="121900" tIns="121900" rIns="121900" bIns="121900" rtlCol="0" anchor="ctr" anchorCtr="0">
            <a:noAutofit/>
          </a:bodyPr>
          <a:lstStyle/>
          <a:p>
            <a:pPr>
              <a:spcBef>
                <a:spcPts val="0"/>
              </a:spcBef>
            </a:pPr>
            <a:r>
              <a:rPr lang="en"/>
              <a:t>References</a:t>
            </a:r>
          </a:p>
        </p:txBody>
      </p:sp>
      <p:sp>
        <p:nvSpPr>
          <p:cNvPr id="119" name="Shape 119"/>
          <p:cNvSpPr txBox="1">
            <a:spLocks noGrp="1"/>
          </p:cNvSpPr>
          <p:nvPr>
            <p:ph type="body" idx="4294967295"/>
          </p:nvPr>
        </p:nvSpPr>
        <p:spPr>
          <a:xfrm>
            <a:off x="465933" y="1191433"/>
            <a:ext cx="10962800" cy="5310000"/>
          </a:xfrm>
          <a:prstGeom prst="rect">
            <a:avLst/>
          </a:prstGeom>
        </p:spPr>
        <p:txBody>
          <a:bodyPr vert="horz" wrap="square" lIns="121900" tIns="121900" rIns="121900" bIns="121900" rtlCol="0" anchor="t" anchorCtr="0">
            <a:noAutofit/>
          </a:bodyPr>
          <a:lstStyle/>
          <a:p>
            <a:pPr>
              <a:spcBef>
                <a:spcPts val="0"/>
              </a:spcBef>
              <a:spcAft>
                <a:spcPts val="0"/>
              </a:spcAft>
              <a:buNone/>
            </a:pPr>
            <a:r>
              <a:rPr lang="en" sz="1333" b="1" dirty="0">
                <a:solidFill>
                  <a:schemeClr val="tx1"/>
                </a:solidFill>
                <a:latin typeface="Arial"/>
                <a:ea typeface="Arial"/>
                <a:cs typeface="Arial"/>
                <a:sym typeface="Arial"/>
              </a:rPr>
              <a:t>BMVA, n.d. What is computer vision? [viewed date 17th October 2017]. Available from: http://www.bmva.org/visionoverview</a:t>
            </a:r>
          </a:p>
          <a:p>
            <a:pPr>
              <a:spcBef>
                <a:spcPts val="0"/>
              </a:spcBef>
              <a:spcAft>
                <a:spcPts val="0"/>
              </a:spcAft>
              <a:buNone/>
            </a:pPr>
            <a:endParaRPr sz="1333" b="1" dirty="0">
              <a:solidFill>
                <a:schemeClr val="tx1"/>
              </a:solidFill>
              <a:latin typeface="Arial"/>
              <a:ea typeface="Arial"/>
              <a:cs typeface="Arial"/>
              <a:sym typeface="Arial"/>
            </a:endParaRPr>
          </a:p>
          <a:p>
            <a:pPr>
              <a:spcBef>
                <a:spcPts val="0"/>
              </a:spcBef>
              <a:spcAft>
                <a:spcPts val="0"/>
              </a:spcAft>
              <a:buNone/>
            </a:pPr>
            <a:r>
              <a:rPr lang="en" sz="1333" b="1" dirty="0">
                <a:solidFill>
                  <a:schemeClr val="tx1"/>
                </a:solidFill>
                <a:latin typeface="Arial"/>
                <a:ea typeface="Arial"/>
                <a:cs typeface="Arial"/>
                <a:sym typeface="Arial"/>
              </a:rPr>
              <a:t>GOOGLE CLOUD, 2017. What is Computer Vision? [viewed date 18th October 2017]. Available from: https://hayo.io/computer-vision</a:t>
            </a:r>
          </a:p>
          <a:p>
            <a:pPr>
              <a:spcBef>
                <a:spcPts val="0"/>
              </a:spcBef>
              <a:spcAft>
                <a:spcPts val="0"/>
              </a:spcAft>
              <a:buNone/>
            </a:pPr>
            <a:endParaRPr sz="1333" b="1" dirty="0">
              <a:solidFill>
                <a:schemeClr val="tx1"/>
              </a:solidFill>
              <a:latin typeface="Arial"/>
              <a:ea typeface="Arial"/>
              <a:cs typeface="Arial"/>
              <a:sym typeface="Arial"/>
            </a:endParaRPr>
          </a:p>
          <a:p>
            <a:pPr>
              <a:spcBef>
                <a:spcPts val="0"/>
              </a:spcBef>
              <a:spcAft>
                <a:spcPts val="0"/>
              </a:spcAft>
              <a:buNone/>
            </a:pPr>
            <a:r>
              <a:rPr lang="en" sz="1333" b="1" dirty="0">
                <a:solidFill>
                  <a:schemeClr val="tx1"/>
                </a:solidFill>
                <a:latin typeface="Arial"/>
                <a:ea typeface="Arial"/>
                <a:cs typeface="Arial"/>
                <a:sym typeface="Arial"/>
              </a:rPr>
              <a:t>GOOGLE DEV, 2017. What is Computer Vision? [viewed date 18th October 2017]. Available from: http://blog.ventureradar.com/2015/10/21/top-10-innovative-companies-in-computer-vision/</a:t>
            </a:r>
          </a:p>
          <a:p>
            <a:pPr>
              <a:spcBef>
                <a:spcPts val="0"/>
              </a:spcBef>
              <a:spcAft>
                <a:spcPts val="0"/>
              </a:spcAft>
              <a:buNone/>
            </a:pPr>
            <a:endParaRPr sz="1333" b="1" dirty="0">
              <a:solidFill>
                <a:schemeClr val="tx1"/>
              </a:solidFill>
              <a:latin typeface="Arial"/>
              <a:ea typeface="Arial"/>
              <a:cs typeface="Arial"/>
              <a:sym typeface="Arial"/>
            </a:endParaRPr>
          </a:p>
          <a:p>
            <a:pPr>
              <a:spcBef>
                <a:spcPts val="0"/>
              </a:spcBef>
              <a:spcAft>
                <a:spcPts val="0"/>
              </a:spcAft>
              <a:buNone/>
            </a:pPr>
            <a:r>
              <a:rPr lang="en" sz="1333" b="1" dirty="0">
                <a:solidFill>
                  <a:schemeClr val="tx1"/>
                </a:solidFill>
                <a:latin typeface="Arial"/>
                <a:ea typeface="Arial"/>
                <a:cs typeface="Arial"/>
                <a:sym typeface="Arial"/>
              </a:rPr>
              <a:t>GOV UK , 2017. Biometric passports [viewed date 18th October 2017]. Available from: https://www.gov.uk/government/publications/biometric-passports-and-passport-readers/biometric-passports-and-passport-readers</a:t>
            </a:r>
          </a:p>
          <a:p>
            <a:pPr>
              <a:spcBef>
                <a:spcPts val="0"/>
              </a:spcBef>
              <a:spcAft>
                <a:spcPts val="0"/>
              </a:spcAft>
              <a:buNone/>
            </a:pPr>
            <a:endParaRPr sz="1333" b="1" dirty="0">
              <a:solidFill>
                <a:schemeClr val="tx1"/>
              </a:solidFill>
              <a:latin typeface="Arial"/>
              <a:ea typeface="Arial"/>
              <a:cs typeface="Arial"/>
              <a:sym typeface="Arial"/>
            </a:endParaRPr>
          </a:p>
          <a:p>
            <a:pPr>
              <a:spcBef>
                <a:spcPts val="0"/>
              </a:spcBef>
              <a:spcAft>
                <a:spcPts val="0"/>
              </a:spcAft>
              <a:buNone/>
            </a:pPr>
            <a:r>
              <a:rPr lang="en" sz="1333" b="1" dirty="0">
                <a:solidFill>
                  <a:schemeClr val="tx1"/>
                </a:solidFill>
                <a:latin typeface="Arial"/>
                <a:ea typeface="Arial"/>
                <a:cs typeface="Arial"/>
                <a:sym typeface="Arial"/>
              </a:rPr>
              <a:t>KAISER , n.d. Mobile Vision [viewed date 18th October 2017]. Available from: https://developers.google.com/vision/</a:t>
            </a:r>
          </a:p>
          <a:p>
            <a:pPr>
              <a:spcBef>
                <a:spcPts val="0"/>
              </a:spcBef>
              <a:spcAft>
                <a:spcPts val="0"/>
              </a:spcAft>
              <a:buNone/>
            </a:pPr>
            <a:endParaRPr sz="1333" b="1" dirty="0">
              <a:solidFill>
                <a:schemeClr val="tx1"/>
              </a:solidFill>
              <a:latin typeface="Arial"/>
              <a:ea typeface="Arial"/>
              <a:cs typeface="Arial"/>
              <a:sym typeface="Arial"/>
            </a:endParaRPr>
          </a:p>
          <a:p>
            <a:pPr>
              <a:spcBef>
                <a:spcPts val="0"/>
              </a:spcBef>
              <a:spcAft>
                <a:spcPts val="0"/>
              </a:spcAft>
              <a:buNone/>
            </a:pPr>
            <a:r>
              <a:rPr lang="en" sz="1333" b="1" dirty="0">
                <a:solidFill>
                  <a:schemeClr val="tx1"/>
                </a:solidFill>
                <a:latin typeface="Arial"/>
                <a:ea typeface="Arial"/>
                <a:cs typeface="Arial"/>
                <a:sym typeface="Arial"/>
              </a:rPr>
              <a:t>RECAPGUIDE , 2001. Ultrahouse 3000 [digital image] [viewed date 17th October 2017]. Available from: http://recapguide.com/recap/117/The-Simpsons/season-13/episode-1/</a:t>
            </a:r>
          </a:p>
          <a:p>
            <a:pPr>
              <a:spcBef>
                <a:spcPts val="0"/>
              </a:spcBef>
              <a:spcAft>
                <a:spcPts val="0"/>
              </a:spcAft>
              <a:buNone/>
            </a:pPr>
            <a:endParaRPr sz="1333" b="1" dirty="0">
              <a:solidFill>
                <a:schemeClr val="tx1"/>
              </a:solidFill>
              <a:latin typeface="Arial"/>
              <a:ea typeface="Arial"/>
              <a:cs typeface="Arial"/>
              <a:sym typeface="Arial"/>
            </a:endParaRPr>
          </a:p>
          <a:p>
            <a:pPr>
              <a:spcBef>
                <a:spcPts val="0"/>
              </a:spcBef>
              <a:spcAft>
                <a:spcPts val="0"/>
              </a:spcAft>
              <a:buNone/>
            </a:pPr>
            <a:r>
              <a:rPr lang="en" sz="1333" b="1" dirty="0">
                <a:solidFill>
                  <a:schemeClr val="tx1"/>
                </a:solidFill>
                <a:latin typeface="Arial"/>
                <a:ea typeface="Arial"/>
                <a:cs typeface="Arial"/>
                <a:sym typeface="Arial"/>
              </a:rPr>
              <a:t>VEnNTURERADAR , 2015. Cloud vishion API [digital image][viewed date 17th October 2017]. Available from: https://cloud.google.com/vision/</a:t>
            </a:r>
          </a:p>
          <a:p>
            <a:pPr>
              <a:spcBef>
                <a:spcPts val="0"/>
              </a:spcBef>
              <a:buNone/>
            </a:pPr>
            <a:endParaRPr sz="1600" b="1" dirty="0">
              <a:solidFill>
                <a:schemeClr val="tx1"/>
              </a:solidFill>
            </a:endParaRPr>
          </a:p>
          <a:p>
            <a:pPr>
              <a:spcBef>
                <a:spcPts val="0"/>
              </a:spcBef>
              <a:buNone/>
            </a:pPr>
            <a:endParaRPr dirty="0"/>
          </a:p>
          <a:p>
            <a:pPr>
              <a:spcBef>
                <a:spcPts val="0"/>
              </a:spcBef>
              <a:buNone/>
            </a:pPr>
            <a:endParaRPr dirty="0"/>
          </a:p>
        </p:txBody>
      </p:sp>
    </p:spTree>
    <p:extLst>
      <p:ext uri="{BB962C8B-B14F-4D97-AF65-F5344CB8AC3E}">
        <p14:creationId xmlns:p14="http://schemas.microsoft.com/office/powerpoint/2010/main" val="1192522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2920" y="-1367790"/>
            <a:ext cx="12832080" cy="9624060"/>
          </a:xfrm>
          <a:prstGeom prst="rect">
            <a:avLst/>
          </a:prstGeom>
        </p:spPr>
      </p:pic>
      <p:sp>
        <p:nvSpPr>
          <p:cNvPr id="2" name="Title 1"/>
          <p:cNvSpPr>
            <a:spLocks noGrp="1"/>
          </p:cNvSpPr>
          <p:nvPr>
            <p:ph type="title"/>
          </p:nvPr>
        </p:nvSpPr>
        <p:spPr>
          <a:xfrm>
            <a:off x="1996440" y="1937173"/>
            <a:ext cx="8534400" cy="1507067"/>
          </a:xfrm>
        </p:spPr>
        <p:txBody>
          <a:bodyPr>
            <a:normAutofit/>
          </a:bodyPr>
          <a:lstStyle/>
          <a:p>
            <a:pPr algn="ctr"/>
            <a:r>
              <a:rPr lang="en-GB" sz="6000" b="1" dirty="0">
                <a:solidFill>
                  <a:schemeClr val="bg1"/>
                </a:solidFill>
                <a:latin typeface="Bauhaus 93" panose="04030905020B02020C02" pitchFamily="82" charset="0"/>
              </a:rPr>
              <a:t>Any Questions?</a:t>
            </a:r>
          </a:p>
        </p:txBody>
      </p:sp>
    </p:spTree>
    <p:extLst>
      <p:ext uri="{BB962C8B-B14F-4D97-AF65-F5344CB8AC3E}">
        <p14:creationId xmlns:p14="http://schemas.microsoft.com/office/powerpoint/2010/main" val="2154162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57017"/>
            <a:ext cx="8534400" cy="1507067"/>
          </a:xfrm>
        </p:spPr>
        <p:txBody>
          <a:bodyPr/>
          <a:lstStyle/>
          <a:p>
            <a:r>
              <a:rPr lang="en-US" b="1" dirty="0"/>
              <a:t>is AI really taking over jobs?</a:t>
            </a:r>
          </a:p>
        </p:txBody>
      </p:sp>
      <p:sp>
        <p:nvSpPr>
          <p:cNvPr id="3" name="Content Placeholder 2"/>
          <p:cNvSpPr>
            <a:spLocks noGrp="1"/>
          </p:cNvSpPr>
          <p:nvPr>
            <p:ph idx="1"/>
          </p:nvPr>
        </p:nvSpPr>
        <p:spPr>
          <a:xfrm>
            <a:off x="684212" y="1823453"/>
            <a:ext cx="10850062" cy="4641516"/>
          </a:xfrm>
        </p:spPr>
        <p:txBody>
          <a:bodyPr>
            <a:noAutofit/>
          </a:bodyPr>
          <a:lstStyle/>
          <a:p>
            <a:r>
              <a:rPr lang="en-US" sz="2400" b="1" dirty="0">
                <a:solidFill>
                  <a:schemeClr val="tx1"/>
                </a:solidFill>
              </a:rPr>
              <a:t>One recent example of AI causing a job loss to humans happened to be in a company called </a:t>
            </a:r>
            <a:r>
              <a:rPr lang="en-US" sz="2400" b="1" dirty="0" err="1">
                <a:solidFill>
                  <a:schemeClr val="tx1"/>
                </a:solidFill>
              </a:rPr>
              <a:t>Fukoko</a:t>
            </a:r>
            <a:r>
              <a:rPr lang="en-US" sz="2400" b="1" dirty="0">
                <a:solidFill>
                  <a:schemeClr val="tx1"/>
                </a:solidFill>
              </a:rPr>
              <a:t> Mutual Life Insurance in Japan. In January 2017, 34 of its employees were dismissed from their jobs because the insurer had installed a new artificial intelligence system that could read medical certificates, gather data on hospital stays and surgeries, and, in the process, save the company an estimated 140 million Yen per year in salary costs.</a:t>
            </a:r>
          </a:p>
          <a:p>
            <a:r>
              <a:rPr lang="en-US" sz="2400" b="1" dirty="0">
                <a:solidFill>
                  <a:schemeClr val="tx1"/>
                </a:solidFill>
              </a:rPr>
              <a:t>It has been predicted that over 1.5 million jobs will be lost to AI in the next five years alone. This is because AI are becoming more and more advance with the new technologies that are being discovered.  </a:t>
            </a:r>
          </a:p>
        </p:txBody>
      </p:sp>
    </p:spTree>
    <p:extLst>
      <p:ext uri="{BB962C8B-B14F-4D97-AF65-F5344CB8AC3E}">
        <p14:creationId xmlns:p14="http://schemas.microsoft.com/office/powerpoint/2010/main" val="195201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784607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0490" y="303910"/>
            <a:ext cx="8001000" cy="4652211"/>
          </a:xfrm>
        </p:spPr>
        <p:txBody>
          <a:bodyPr>
            <a:normAutofit fontScale="90000"/>
          </a:bodyPr>
          <a:lstStyle/>
          <a:p>
            <a:r>
              <a:rPr lang="en-GB" b="1" dirty="0"/>
              <a:t>“What determines vulnerability to automation is not so much whether the work concerned is manual or white-collar but whether or not it is routine”</a:t>
            </a:r>
            <a:endParaRPr lang="en-US" dirty="0"/>
          </a:p>
        </p:txBody>
      </p:sp>
      <p:sp>
        <p:nvSpPr>
          <p:cNvPr id="3" name="Subtitle 2"/>
          <p:cNvSpPr>
            <a:spLocks noGrp="1"/>
          </p:cNvSpPr>
          <p:nvPr>
            <p:ph type="subTitle" idx="1"/>
          </p:nvPr>
        </p:nvSpPr>
        <p:spPr>
          <a:xfrm>
            <a:off x="2640342" y="6286500"/>
            <a:ext cx="7848600" cy="1143000"/>
          </a:xfrm>
        </p:spPr>
        <p:txBody>
          <a:bodyPr/>
          <a:lstStyle/>
          <a:p>
            <a:r>
              <a:rPr lang="en-US" dirty="0"/>
              <a:t>				Michael Morgenstern (2016)</a:t>
            </a:r>
          </a:p>
        </p:txBody>
      </p:sp>
    </p:spTree>
    <p:extLst>
      <p:ext uri="{BB962C8B-B14F-4D97-AF65-F5344CB8AC3E}">
        <p14:creationId xmlns:p14="http://schemas.microsoft.com/office/powerpoint/2010/main" val="176987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370" y="332426"/>
            <a:ext cx="8534400" cy="1507067"/>
          </a:xfrm>
        </p:spPr>
        <p:txBody>
          <a:bodyPr/>
          <a:lstStyle/>
          <a:p>
            <a:r>
              <a:rPr lang="en-US" dirty="0"/>
              <a:t>AI impact on employment – Clothing industry</a:t>
            </a:r>
          </a:p>
        </p:txBody>
      </p:sp>
      <p:sp>
        <p:nvSpPr>
          <p:cNvPr id="3" name="Content Placeholder 2"/>
          <p:cNvSpPr>
            <a:spLocks noGrp="1"/>
          </p:cNvSpPr>
          <p:nvPr>
            <p:ph idx="1"/>
          </p:nvPr>
        </p:nvSpPr>
        <p:spPr>
          <a:xfrm>
            <a:off x="363370" y="2033337"/>
            <a:ext cx="10047956" cy="4303295"/>
          </a:xfrm>
        </p:spPr>
        <p:txBody>
          <a:bodyPr>
            <a:normAutofit lnSpcReduction="10000"/>
          </a:bodyPr>
          <a:lstStyle/>
          <a:p>
            <a:r>
              <a:rPr lang="en-US" sz="2800" b="1" dirty="0">
                <a:solidFill>
                  <a:schemeClr val="tx1"/>
                </a:solidFill>
              </a:rPr>
              <a:t>19</a:t>
            </a:r>
            <a:r>
              <a:rPr lang="en-US" sz="2800" b="1" baseline="30000" dirty="0">
                <a:solidFill>
                  <a:schemeClr val="tx1"/>
                </a:solidFill>
              </a:rPr>
              <a:t>th</a:t>
            </a:r>
            <a:r>
              <a:rPr lang="en-US" sz="2800" b="1" dirty="0">
                <a:solidFill>
                  <a:schemeClr val="tx1"/>
                </a:solidFill>
              </a:rPr>
              <a:t> Century: Amount of cloth a single manual weaver could produce in America (per hour) was increased 50x by automation</a:t>
            </a:r>
          </a:p>
          <a:p>
            <a:r>
              <a:rPr lang="en-US" sz="2800" b="1" dirty="0">
                <a:solidFill>
                  <a:schemeClr val="tx1"/>
                </a:solidFill>
              </a:rPr>
              <a:t>Automation reduced the cost of </a:t>
            </a:r>
            <a:r>
              <a:rPr lang="en-US" sz="2800" b="1" dirty="0" err="1">
                <a:solidFill>
                  <a:schemeClr val="tx1"/>
                </a:solidFill>
              </a:rPr>
              <a:t>labour</a:t>
            </a:r>
            <a:r>
              <a:rPr lang="en-US" sz="2800" b="1" dirty="0">
                <a:solidFill>
                  <a:schemeClr val="tx1"/>
                </a:solidFill>
              </a:rPr>
              <a:t> per yard of cloth by 98%</a:t>
            </a:r>
          </a:p>
          <a:p>
            <a:r>
              <a:rPr lang="en-US" sz="2800" b="1" dirty="0">
                <a:solidFill>
                  <a:schemeClr val="tx1"/>
                </a:solidFill>
              </a:rPr>
              <a:t>The cloth became cheaper to make, thus resulting in the cost to the consumer becoming lower and the increase in demand actually led to 4 times more jobs in the long run.</a:t>
            </a:r>
          </a:p>
          <a:p>
            <a:pPr marL="960120" lvl="4" indent="0">
              <a:buNone/>
            </a:pPr>
            <a:r>
              <a:rPr lang="en-US" sz="2000" b="1" dirty="0">
                <a:solidFill>
                  <a:schemeClr val="tx1"/>
                </a:solidFill>
              </a:rPr>
              <a:t>				The Economist (2016)</a:t>
            </a:r>
          </a:p>
        </p:txBody>
      </p:sp>
    </p:spTree>
    <p:extLst>
      <p:ext uri="{BB962C8B-B14F-4D97-AF65-F5344CB8AC3E}">
        <p14:creationId xmlns:p14="http://schemas.microsoft.com/office/powerpoint/2010/main" val="8913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24932"/>
            <a:ext cx="8534400" cy="1507067"/>
          </a:xfrm>
        </p:spPr>
        <p:txBody>
          <a:bodyPr/>
          <a:lstStyle/>
          <a:p>
            <a:r>
              <a:rPr lang="en-US" dirty="0"/>
              <a:t>AI impact on employment – automobile industry</a:t>
            </a:r>
          </a:p>
        </p:txBody>
      </p:sp>
      <p:sp>
        <p:nvSpPr>
          <p:cNvPr id="3" name="Content Placeholder 2"/>
          <p:cNvSpPr>
            <a:spLocks noGrp="1"/>
          </p:cNvSpPr>
          <p:nvPr>
            <p:ph idx="1"/>
          </p:nvPr>
        </p:nvSpPr>
        <p:spPr>
          <a:xfrm>
            <a:off x="571917" y="2032000"/>
            <a:ext cx="8973136" cy="4049742"/>
          </a:xfrm>
        </p:spPr>
        <p:txBody>
          <a:bodyPr>
            <a:normAutofit lnSpcReduction="10000"/>
          </a:bodyPr>
          <a:lstStyle/>
          <a:p>
            <a:r>
              <a:rPr lang="en-US" sz="2800" b="1" dirty="0">
                <a:solidFill>
                  <a:schemeClr val="tx1"/>
                </a:solidFill>
              </a:rPr>
              <a:t>Automation of the production of cars had a dramatic negative effect on horse related jobs. (Displacement effect)</a:t>
            </a:r>
          </a:p>
          <a:p>
            <a:r>
              <a:rPr lang="en-US" sz="2800" b="1" dirty="0">
                <a:solidFill>
                  <a:schemeClr val="tx1"/>
                </a:solidFill>
              </a:rPr>
              <a:t>New industries arose due to the increased number of cars on the roads leading to new industries around maintenance, and motel and fast food industries to cater for truck drivers and motorists. (Productivity effect)</a:t>
            </a:r>
          </a:p>
          <a:p>
            <a:pPr marL="502920" lvl="2" indent="0">
              <a:buNone/>
            </a:pPr>
            <a:r>
              <a:rPr lang="en-US" sz="1400" b="1" dirty="0">
                <a:solidFill>
                  <a:schemeClr val="tx1"/>
                </a:solidFill>
              </a:rPr>
              <a:t>				</a:t>
            </a:r>
            <a:r>
              <a:rPr lang="en-US" sz="3200" b="1" dirty="0">
                <a:solidFill>
                  <a:schemeClr val="tx1"/>
                </a:solidFill>
              </a:rPr>
              <a:t>The Economist (2016)</a:t>
            </a:r>
            <a:endParaRPr lang="en-US" sz="1400" b="1" dirty="0">
              <a:solidFill>
                <a:schemeClr val="tx1"/>
              </a:solidFill>
            </a:endParaRPr>
          </a:p>
        </p:txBody>
      </p:sp>
    </p:spTree>
    <p:extLst>
      <p:ext uri="{BB962C8B-B14F-4D97-AF65-F5344CB8AC3E}">
        <p14:creationId xmlns:p14="http://schemas.microsoft.com/office/powerpoint/2010/main" val="7265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117</TotalTime>
  <Words>2771</Words>
  <Application>Microsoft Office PowerPoint</Application>
  <PresentationFormat>Widescreen</PresentationFormat>
  <Paragraphs>207</Paragraphs>
  <Slides>43</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Bauhaus 93</vt:lpstr>
      <vt:lpstr>Calibri</vt:lpstr>
      <vt:lpstr>Century Gothic</vt:lpstr>
      <vt:lpstr>Franklin Gothic Book</vt:lpstr>
      <vt:lpstr>Franklin Gothic Demi</vt:lpstr>
      <vt:lpstr>Mangal</vt:lpstr>
      <vt:lpstr>Roboto</vt:lpstr>
      <vt:lpstr>Wingdings 3</vt:lpstr>
      <vt:lpstr>Slice</vt:lpstr>
      <vt:lpstr>Artificial intelligence and its impact on employment in the future </vt:lpstr>
      <vt:lpstr>What is Artificial Intelligence?</vt:lpstr>
      <vt:lpstr>What are the benefits of AI?</vt:lpstr>
      <vt:lpstr>What are the risks of AI?</vt:lpstr>
      <vt:lpstr>is AI really taking over jobs?</vt:lpstr>
      <vt:lpstr>PowerPoint Presentation</vt:lpstr>
      <vt:lpstr>“What determines vulnerability to automation is not so much whether the work concerned is manual or white-collar but whether or not it is routine”</vt:lpstr>
      <vt:lpstr>AI impact on employment – Clothing industry</vt:lpstr>
      <vt:lpstr>AI impact on employment – automobile industry</vt:lpstr>
      <vt:lpstr>AI impact on employment – automobile industry</vt:lpstr>
      <vt:lpstr>AI impact on employment – E-Commerce</vt:lpstr>
      <vt:lpstr>AI impact on employment   E-Commerce</vt:lpstr>
      <vt:lpstr>AI impact on employment – E-Commerce</vt:lpstr>
      <vt:lpstr>AI impact on employment – rates</vt:lpstr>
      <vt:lpstr>AI impact on employment – rates</vt:lpstr>
      <vt:lpstr>AI impact on employment – rates</vt:lpstr>
      <vt:lpstr>AI impact on employment – rates</vt:lpstr>
      <vt:lpstr>AI impact on employment – rates</vt:lpstr>
      <vt:lpstr>PowerPoint Presentation</vt:lpstr>
      <vt:lpstr>DRIVERLESS CARS &amp; AI’S EFFECTS ON THE DRIVING INDUSTRY</vt:lpstr>
      <vt:lpstr>HLMI (High Level Machine Intelligence)</vt:lpstr>
      <vt:lpstr>PREDICTED AI MILESTONES</vt:lpstr>
      <vt:lpstr>Fad?</vt:lpstr>
      <vt:lpstr>LAYERS OF AUTONOMY </vt:lpstr>
      <vt:lpstr>PowerPoint Presentation</vt:lpstr>
      <vt:lpstr>PowerPoint Presentation</vt:lpstr>
      <vt:lpstr>PowerPoint Presentation</vt:lpstr>
      <vt:lpstr>PowerPoint Presentation</vt:lpstr>
      <vt:lpstr>SELF-DRIVING CAR PREDICTED DATES FOR AUTOMAKERS</vt:lpstr>
      <vt:lpstr>LOGISTICS AND HAULAGE</vt:lpstr>
      <vt:lpstr>PowerPoint Presentation</vt:lpstr>
      <vt:lpstr>Daimler Freightliner inspiration</vt:lpstr>
      <vt:lpstr>PowerPoint Presentation</vt:lpstr>
      <vt:lpstr>UNEMPLOYMENT? (potential)</vt:lpstr>
      <vt:lpstr>PowerPoint Presentation</vt:lpstr>
      <vt:lpstr>PowerPoint Presentation</vt:lpstr>
      <vt:lpstr>Artificial Vision</vt:lpstr>
      <vt:lpstr>What is Artificial Vision? </vt:lpstr>
      <vt:lpstr>Where is Artificial Vision being used?</vt:lpstr>
      <vt:lpstr>Landmarks Recognition</vt:lpstr>
      <vt:lpstr>OCR (Optical Character Recognition)</vt:lpstr>
      <vt:lpstr>References</vt:lpstr>
      <vt:lpstr>Any Questions?</vt:lpstr>
    </vt:vector>
  </TitlesOfParts>
  <Company>Southampton Solent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and its impact on employment in the future</dc:title>
  <dc:creator>James Fuller</dc:creator>
  <cp:lastModifiedBy>Adam Elsbury</cp:lastModifiedBy>
  <cp:revision>14</cp:revision>
  <dcterms:created xsi:type="dcterms:W3CDTF">2017-10-24T12:16:11Z</dcterms:created>
  <dcterms:modified xsi:type="dcterms:W3CDTF">2017-11-12T21:03:13Z</dcterms:modified>
</cp:coreProperties>
</file>